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7" r:id="rId2"/>
    <p:sldId id="259" r:id="rId3"/>
    <p:sldId id="261" r:id="rId4"/>
    <p:sldId id="262" r:id="rId5"/>
    <p:sldId id="260" r:id="rId6"/>
    <p:sldId id="324" r:id="rId7"/>
    <p:sldId id="263" r:id="rId8"/>
    <p:sldId id="264" r:id="rId9"/>
    <p:sldId id="265" r:id="rId10"/>
    <p:sldId id="340" r:id="rId11"/>
    <p:sldId id="302" r:id="rId12"/>
    <p:sldId id="267" r:id="rId13"/>
    <p:sldId id="341" r:id="rId14"/>
    <p:sldId id="268" r:id="rId15"/>
    <p:sldId id="354" r:id="rId16"/>
    <p:sldId id="274" r:id="rId17"/>
    <p:sldId id="304" r:id="rId18"/>
    <p:sldId id="305" r:id="rId19"/>
    <p:sldId id="306" r:id="rId20"/>
    <p:sldId id="280" r:id="rId21"/>
    <p:sldId id="287" r:id="rId22"/>
    <p:sldId id="288" r:id="rId23"/>
    <p:sldId id="348" r:id="rId24"/>
    <p:sldId id="289" r:id="rId25"/>
    <p:sldId id="290" r:id="rId26"/>
    <p:sldId id="291" r:id="rId27"/>
    <p:sldId id="292" r:id="rId28"/>
    <p:sldId id="293" r:id="rId29"/>
    <p:sldId id="294" r:id="rId30"/>
    <p:sldId id="353" r:id="rId31"/>
    <p:sldId id="343" r:id="rId32"/>
    <p:sldId id="342" r:id="rId33"/>
    <p:sldId id="345" r:id="rId34"/>
    <p:sldId id="312" r:id="rId35"/>
    <p:sldId id="313" r:id="rId36"/>
    <p:sldId id="349" r:id="rId37"/>
    <p:sldId id="350" r:id="rId38"/>
    <p:sldId id="329" r:id="rId39"/>
    <p:sldId id="330" r:id="rId40"/>
    <p:sldId id="332" r:id="rId41"/>
    <p:sldId id="351" r:id="rId42"/>
    <p:sldId id="347" r:id="rId43"/>
    <p:sldId id="333" r:id="rId44"/>
    <p:sldId id="339" r:id="rId45"/>
  </p:sldIdLst>
  <p:sldSz cx="9144000" cy="6858000" type="screen4x3"/>
  <p:notesSz cx="6723063" cy="9853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88114" autoAdjust="0"/>
  </p:normalViewPr>
  <p:slideViewPr>
    <p:cSldViewPr>
      <p:cViewPr>
        <p:scale>
          <a:sx n="73" d="100"/>
          <a:sy n="73" d="100"/>
        </p:scale>
        <p:origin x="-144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6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3327" cy="4926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8180" y="0"/>
            <a:ext cx="2913327" cy="4926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168A08-24A2-444E-85D5-3CFEBA233536}" type="datetimeFigureOut">
              <a:rPr lang="en-GB" smtClean="0"/>
              <a:t>24/02/2016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22837" cy="3694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2307" y="4680466"/>
            <a:ext cx="5378450" cy="443412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59222"/>
            <a:ext cx="2913327" cy="4926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8180" y="9359222"/>
            <a:ext cx="2913327" cy="4926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8D046-19BF-40BE-BE53-EC7895AA5B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382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Highlight</a:t>
            </a:r>
            <a:r>
              <a:rPr lang="en-GB" baseline="0" dirty="0" smtClean="0"/>
              <a:t> science at the BSA festival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8D046-19BF-40BE-BE53-EC7895AA5B6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554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z="1100" smtClean="0"/>
              <a:t>Gas wells are very deep 1500m</a:t>
            </a:r>
          </a:p>
          <a:p>
            <a:r>
              <a:rPr lang="en-GB" altLang="en-US" sz="1100" smtClean="0"/>
              <a:t>Water wells shallow 100m</a:t>
            </a:r>
          </a:p>
          <a:p>
            <a:endParaRPr lang="en-GB" altLang="en-US" sz="1100" smtClean="0"/>
          </a:p>
          <a:p>
            <a:endParaRPr lang="en-GB" alt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C0801B5-9CA6-423F-AD0F-E038495E8AF1}" type="slidenum">
              <a:rPr lang="en-GB" altLang="en-US" sz="1200" smtClean="0"/>
              <a:pPr/>
              <a:t>25</a:t>
            </a:fld>
            <a:endParaRPr lang="en-GB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093691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37CF5C5-E4D6-48D5-92B1-C49241C47AAF}" type="slidenum">
              <a:rPr lang="en-GB" altLang="en-US" sz="1200" smtClean="0"/>
              <a:pPr/>
              <a:t>27</a:t>
            </a:fld>
            <a:endParaRPr lang="en-GB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477644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8D046-19BF-40BE-BE53-EC7895AA5B6C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245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dirty="0" smtClean="0"/>
              <a:t>Who’s right? Probably</a:t>
            </a:r>
            <a:r>
              <a:rPr lang="en-GB" altLang="en-US" baseline="0" dirty="0" smtClean="0"/>
              <a:t> they’re both right…</a:t>
            </a:r>
            <a:endParaRPr lang="en-GB" altLang="en-US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941153C-D089-41B9-8D20-ADADC7880044}" type="slidenum">
              <a:rPr lang="en-GB" altLang="en-US" sz="1200" smtClean="0"/>
              <a:pPr/>
              <a:t>31</a:t>
            </a:fld>
            <a:endParaRPr lang="en-GB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724479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Biogenic and thermogenic</a:t>
            </a:r>
          </a:p>
          <a:p>
            <a:r>
              <a:rPr lang="en-GB" dirty="0" smtClean="0"/>
              <a:t>Methane could be naturally occurring in the rock</a:t>
            </a:r>
          </a:p>
          <a:p>
            <a:pPr>
              <a:defRPr/>
            </a:pPr>
            <a:r>
              <a:rPr lang="en-GB" sz="2600" dirty="0"/>
              <a:t>Methane moderately soluble, 0.054 µg/l, </a:t>
            </a:r>
          </a:p>
          <a:p>
            <a:pPr>
              <a:defRPr/>
            </a:pPr>
            <a:r>
              <a:rPr lang="en-GB" sz="2600" dirty="0"/>
              <a:t>increase at higher pressure</a:t>
            </a:r>
          </a:p>
          <a:p>
            <a:pPr>
              <a:defRPr/>
            </a:pPr>
            <a:r>
              <a:rPr lang="en-GB" sz="2600" dirty="0"/>
              <a:t>Natural methane in groundwater </a:t>
            </a:r>
          </a:p>
          <a:p>
            <a:pPr lvl="1">
              <a:defRPr/>
            </a:pPr>
            <a:r>
              <a:rPr lang="en-GB" sz="2200" dirty="0"/>
              <a:t>Chalk 0.05–42.9 µg/l, </a:t>
            </a:r>
          </a:p>
          <a:p>
            <a:pPr lvl="1">
              <a:defRPr/>
            </a:pPr>
            <a:r>
              <a:rPr lang="en-GB" sz="2200" dirty="0"/>
              <a:t>Triassic sandstone 0.05–465 µg/l</a:t>
            </a:r>
            <a:endParaRPr lang="en-GB" dirty="0" smtClean="0"/>
          </a:p>
          <a:p>
            <a:r>
              <a:rPr lang="en-GB" dirty="0" smtClean="0"/>
              <a:t>Different sources of thermogenic – stored gas, native gas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8A844-431F-4350-8143-7154344BE746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622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There are very few undisputed facts. Leave</a:t>
            </a:r>
            <a:r>
              <a:rPr lang="en-GB" baseline="0" dirty="0" smtClean="0"/>
              <a:t> it at </a:t>
            </a:r>
            <a:r>
              <a:rPr lang="en-GB" baseline="0" dirty="0" err="1" smtClean="0"/>
              <a:t>desciebing</a:t>
            </a:r>
            <a:r>
              <a:rPr lang="en-GB" baseline="0" dirty="0" smtClean="0"/>
              <a:t> the ‘fact’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8D046-19BF-40BE-BE53-EC7895AA5B6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186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Shale</a:t>
            </a:r>
            <a:r>
              <a:rPr lang="en-GB" baseline="0" dirty="0" smtClean="0"/>
              <a:t> gas as a subject is made up of contestable chunks of subject matter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8D046-19BF-40BE-BE53-EC7895AA5B6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764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science</a:t>
            </a:r>
            <a:r>
              <a:rPr lang="en-GB" baseline="0" dirty="0" smtClean="0"/>
              <a:t> meter can be applied to the contestable chunks of subject matter in shale gas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8D046-19BF-40BE-BE53-EC7895AA5B6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035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48B3244-D677-4CBF-88D3-D340D656FE6A}" type="slidenum">
              <a:rPr lang="en-GB" altLang="en-US" sz="1200" smtClean="0"/>
              <a:pPr/>
              <a:t>12</a:t>
            </a:fld>
            <a:endParaRPr lang="en-GB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701759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Mnetion</a:t>
            </a:r>
            <a:r>
              <a:rPr lang="en-GB" dirty="0" smtClean="0"/>
              <a:t> flow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8D046-19BF-40BE-BE53-EC7895AA5B6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503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dirty="0" smtClean="0"/>
              <a:t>Biogenic and thermogenic – d13C the way of telling them apart</a:t>
            </a:r>
          </a:p>
          <a:p>
            <a:r>
              <a:rPr lang="en-GB" altLang="en-US" dirty="0" smtClean="0"/>
              <a:t>Methane could be naturally occurring in the rock, before you test you have to know if there’s already methane there.</a:t>
            </a:r>
          </a:p>
          <a:p>
            <a:r>
              <a:rPr lang="en-GB" altLang="en-US" sz="2600" dirty="0" smtClean="0"/>
              <a:t>Methane moderately soluble, 0.054 µg/l, </a:t>
            </a:r>
          </a:p>
          <a:p>
            <a:r>
              <a:rPr lang="en-GB" altLang="en-US" sz="2600" dirty="0" smtClean="0"/>
              <a:t>increase at higher pressure</a:t>
            </a:r>
          </a:p>
          <a:p>
            <a:r>
              <a:rPr lang="en-GB" altLang="en-US" sz="2600" dirty="0" smtClean="0"/>
              <a:t>Natural methane in groundwater </a:t>
            </a:r>
          </a:p>
          <a:p>
            <a:pPr lvl="1"/>
            <a:r>
              <a:rPr lang="en-GB" altLang="en-US" sz="2200" dirty="0" smtClean="0"/>
              <a:t>Chalk 0.05–42.9 µg/l, </a:t>
            </a:r>
          </a:p>
          <a:p>
            <a:pPr lvl="1"/>
            <a:r>
              <a:rPr lang="en-GB" altLang="en-US" sz="2200" dirty="0" smtClean="0"/>
              <a:t>Triassic sandstone 0.05–465 µg/l</a:t>
            </a:r>
            <a:endParaRPr lang="en-GB" altLang="en-US" dirty="0" smtClean="0"/>
          </a:p>
          <a:p>
            <a:r>
              <a:rPr lang="en-GB" altLang="en-US" dirty="0" smtClean="0"/>
              <a:t>Different sources of thermogenic – stored gas, native gas</a:t>
            </a:r>
          </a:p>
          <a:p>
            <a:endParaRPr lang="en-GB" altLang="en-US" dirty="0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5061EBB-CD26-4AB3-8DA7-1ED1A50D5D6B}" type="slidenum">
              <a:rPr lang="en-GB" altLang="en-US" sz="1200" smtClean="0"/>
              <a:pPr/>
              <a:t>21</a:t>
            </a:fld>
            <a:endParaRPr lang="en-GB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090861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E7BDBDA-6DCB-42D5-BCFF-9C97621AEBA5}" type="slidenum">
              <a:rPr lang="en-GB" altLang="en-US" sz="1200" smtClean="0"/>
              <a:pPr/>
              <a:t>22</a:t>
            </a:fld>
            <a:endParaRPr lang="en-GB" altLang="en-US" sz="120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mtClean="0"/>
              <a:t>Biogenic/bacterial (e.g. wetland, landfill) – high C</a:t>
            </a:r>
            <a:r>
              <a:rPr lang="en-GB" altLang="en-US" baseline="-25000" smtClean="0"/>
              <a:t>1</a:t>
            </a:r>
            <a:r>
              <a:rPr lang="en-GB" altLang="en-US" smtClean="0"/>
              <a:t>/C</a:t>
            </a:r>
            <a:r>
              <a:rPr lang="en-GB" altLang="en-US" baseline="-25000" smtClean="0"/>
              <a:t>2+</a:t>
            </a:r>
            <a:r>
              <a:rPr lang="en-GB" altLang="en-US" smtClean="0"/>
              <a:t> ratio, low δ</a:t>
            </a:r>
            <a:r>
              <a:rPr lang="en-GB" altLang="en-US" baseline="30000" smtClean="0"/>
              <a:t>13</a:t>
            </a:r>
            <a:r>
              <a:rPr lang="en-GB" altLang="en-US" smtClean="0"/>
              <a:t>C values</a:t>
            </a:r>
          </a:p>
          <a:p>
            <a:pPr>
              <a:lnSpc>
                <a:spcPct val="90000"/>
              </a:lnSpc>
            </a:pPr>
            <a:r>
              <a:rPr lang="en-GB" altLang="en-US" smtClean="0"/>
              <a:t>Thermogenic (e.g. natural gas, coalbed methane) – low C</a:t>
            </a:r>
            <a:r>
              <a:rPr lang="en-GB" altLang="en-US" baseline="-25000" smtClean="0"/>
              <a:t>1</a:t>
            </a:r>
            <a:r>
              <a:rPr lang="en-GB" altLang="en-US" smtClean="0"/>
              <a:t>/C</a:t>
            </a:r>
            <a:r>
              <a:rPr lang="en-GB" altLang="en-US" baseline="-25000" smtClean="0"/>
              <a:t>2+</a:t>
            </a:r>
            <a:r>
              <a:rPr lang="en-GB" altLang="en-US" smtClean="0"/>
              <a:t> ratio, higher (less negative) δ</a:t>
            </a:r>
            <a:r>
              <a:rPr lang="en-GB" altLang="en-US" baseline="30000" smtClean="0"/>
              <a:t>13</a:t>
            </a:r>
            <a:r>
              <a:rPr lang="en-GB" altLang="en-US" smtClean="0"/>
              <a:t>C values</a:t>
            </a:r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25844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5BCC4CB-BD9C-4438-A3CA-FC04007EB5EC}" type="slidenum">
              <a:rPr lang="en-GB" altLang="en-US" sz="1200" smtClean="0"/>
              <a:pPr/>
              <a:t>24</a:t>
            </a:fld>
            <a:endParaRPr lang="en-GB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023753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84DEE-E430-4BC5-94BB-A37290D19929}" type="datetimeFigureOut">
              <a:rPr lang="en-GB" smtClean="0"/>
              <a:t>24/02/2016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A60C-0807-4233-B8EA-0465A0031A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26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84DEE-E430-4BC5-94BB-A37290D19929}" type="datetimeFigureOut">
              <a:rPr lang="en-GB" smtClean="0"/>
              <a:t>24/02/2016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A60C-0807-4233-B8EA-0465A0031A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113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84DEE-E430-4BC5-94BB-A37290D19929}" type="datetimeFigureOut">
              <a:rPr lang="en-GB" smtClean="0"/>
              <a:t>24/02/2016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A60C-0807-4233-B8EA-0465A0031A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525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84DEE-E430-4BC5-94BB-A37290D19929}" type="datetimeFigureOut">
              <a:rPr lang="en-GB" smtClean="0"/>
              <a:t>24/02/2016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A60C-0807-4233-B8EA-0465A0031A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520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84DEE-E430-4BC5-94BB-A37290D19929}" type="datetimeFigureOut">
              <a:rPr lang="en-GB" smtClean="0"/>
              <a:t>24/02/2016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A60C-0807-4233-B8EA-0465A0031A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639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84DEE-E430-4BC5-94BB-A37290D19929}" type="datetimeFigureOut">
              <a:rPr lang="en-GB" smtClean="0"/>
              <a:t>24/02/2016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A60C-0807-4233-B8EA-0465A0031A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7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84DEE-E430-4BC5-94BB-A37290D19929}" type="datetimeFigureOut">
              <a:rPr lang="en-GB" smtClean="0"/>
              <a:t>24/02/2016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A60C-0807-4233-B8EA-0465A0031A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630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84DEE-E430-4BC5-94BB-A37290D19929}" type="datetimeFigureOut">
              <a:rPr lang="en-GB" smtClean="0"/>
              <a:t>24/02/2016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A60C-0807-4233-B8EA-0465A0031A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266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84DEE-E430-4BC5-94BB-A37290D19929}" type="datetimeFigureOut">
              <a:rPr lang="en-GB" smtClean="0"/>
              <a:t>24/02/2016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A60C-0807-4233-B8EA-0465A0031A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351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84DEE-E430-4BC5-94BB-A37290D19929}" type="datetimeFigureOut">
              <a:rPr lang="en-GB" smtClean="0"/>
              <a:t>24/02/2016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A60C-0807-4233-B8EA-0465A0031A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658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84DEE-E430-4BC5-94BB-A37290D19929}" type="datetimeFigureOut">
              <a:rPr lang="en-GB" smtClean="0"/>
              <a:t>24/02/2016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A60C-0807-4233-B8EA-0465A0031A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246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84DEE-E430-4BC5-94BB-A37290D19929}" type="datetimeFigureOut">
              <a:rPr lang="en-GB" smtClean="0"/>
              <a:t>24/02/2016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5A60C-0807-4233-B8EA-0465A0031A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14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3.jpeg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eenbiz.com/sites/default/files/inline/Shale%20ro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519"/>
            <a:ext cx="9144000" cy="688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67744" y="1556792"/>
            <a:ext cx="4968552" cy="288032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altLang="en-US" dirty="0">
                <a:solidFill>
                  <a:schemeClr val="bg1"/>
                </a:solidFill>
              </a:rPr>
              <a:t>Shale gas and fracking: fact and fiction</a:t>
            </a:r>
            <a:br>
              <a:rPr lang="en-GB" altLang="en-US" dirty="0">
                <a:solidFill>
                  <a:schemeClr val="bg1"/>
                </a:solidFill>
              </a:rPr>
            </a:br>
            <a:endParaRPr lang="en-GB" alt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99792" y="5853245"/>
            <a:ext cx="4392612" cy="762000"/>
          </a:xfrm>
        </p:spPr>
        <p:txBody>
          <a:bodyPr>
            <a:noAutofit/>
          </a:bodyPr>
          <a:lstStyle/>
          <a:p>
            <a:r>
              <a:rPr lang="en-GB" altLang="en-US" sz="2400" b="1" dirty="0" smtClean="0">
                <a:solidFill>
                  <a:schemeClr val="bg1"/>
                </a:solidFill>
              </a:rPr>
              <a:t>Mike Stephenson</a:t>
            </a:r>
          </a:p>
          <a:p>
            <a:r>
              <a:rPr lang="en-GB" altLang="en-US" sz="2400" b="1" dirty="0" smtClean="0">
                <a:solidFill>
                  <a:schemeClr val="bg1"/>
                </a:solidFill>
              </a:rPr>
              <a:t>British Geological Survey</a:t>
            </a:r>
          </a:p>
        </p:txBody>
      </p:sp>
      <p:pic>
        <p:nvPicPr>
          <p:cNvPr id="3" name="Picture 3" descr="C:\MHSTE data\bgsksr.ti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423372"/>
            <a:ext cx="1191760" cy="119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04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8"/>
    </mc:Choice>
    <mc:Fallback xmlns="">
      <p:transition spd="slow" advTm="1075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MHSTE data\alston palynology\new photos\more\P811002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" y="0"/>
            <a:ext cx="9136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8171" y="5270190"/>
            <a:ext cx="2625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0.5 mm across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94602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"/>
    </mc:Choice>
    <mc:Fallback xmlns="">
      <p:transition spd="slow" advTm="66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13"/>
          <a:stretch/>
        </p:blipFill>
        <p:spPr bwMode="auto">
          <a:xfrm>
            <a:off x="115888" y="976874"/>
            <a:ext cx="8784976" cy="58768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44555" y="188640"/>
            <a:ext cx="5769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Where the organic matter comes from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1614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"/>
    </mc:Choice>
    <mc:Fallback xmlns="">
      <p:transition spd="slow" advTm="85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942" y="5787539"/>
            <a:ext cx="546232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4400" b="1" dirty="0">
                <a:latin typeface="+mn-lt"/>
              </a:rPr>
              <a:t>Shale </a:t>
            </a:r>
            <a:r>
              <a:rPr lang="en-GB" sz="4400" b="1" dirty="0" smtClean="0">
                <a:latin typeface="+mn-lt"/>
              </a:rPr>
              <a:t>burial makes gas</a:t>
            </a:r>
          </a:p>
        </p:txBody>
      </p:sp>
      <p:pic>
        <p:nvPicPr>
          <p:cNvPr id="24" name="Picture 2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13"/>
          <a:stretch/>
        </p:blipFill>
        <p:spPr bwMode="auto">
          <a:xfrm>
            <a:off x="6963" y="584200"/>
            <a:ext cx="2477513" cy="154431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reeform 7"/>
          <p:cNvSpPr/>
          <p:nvPr/>
        </p:nvSpPr>
        <p:spPr>
          <a:xfrm>
            <a:off x="381000" y="1491343"/>
            <a:ext cx="1785257" cy="2873761"/>
          </a:xfrm>
          <a:custGeom>
            <a:avLst/>
            <a:gdLst>
              <a:gd name="connsiteX0" fmla="*/ 0 w 1785257"/>
              <a:gd name="connsiteY0" fmla="*/ 10886 h 4071257"/>
              <a:gd name="connsiteX1" fmla="*/ 43543 w 1785257"/>
              <a:gd name="connsiteY1" fmla="*/ 3603171 h 4071257"/>
              <a:gd name="connsiteX2" fmla="*/ 642257 w 1785257"/>
              <a:gd name="connsiteY2" fmla="*/ 4071257 h 4071257"/>
              <a:gd name="connsiteX3" fmla="*/ 1719943 w 1785257"/>
              <a:gd name="connsiteY3" fmla="*/ 3254828 h 4071257"/>
              <a:gd name="connsiteX4" fmla="*/ 1785257 w 1785257"/>
              <a:gd name="connsiteY4" fmla="*/ 0 h 407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5257" h="4071257">
                <a:moveTo>
                  <a:pt x="0" y="10886"/>
                </a:moveTo>
                <a:lnTo>
                  <a:pt x="43543" y="3603171"/>
                </a:lnTo>
                <a:lnTo>
                  <a:pt x="642257" y="4071257"/>
                </a:lnTo>
                <a:lnTo>
                  <a:pt x="1719943" y="3254828"/>
                </a:lnTo>
                <a:lnTo>
                  <a:pt x="1785257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 12"/>
          <p:cNvSpPr/>
          <p:nvPr/>
        </p:nvSpPr>
        <p:spPr>
          <a:xfrm>
            <a:off x="394907" y="2242457"/>
            <a:ext cx="1738693" cy="1001486"/>
          </a:xfrm>
          <a:custGeom>
            <a:avLst/>
            <a:gdLst>
              <a:gd name="connsiteX0" fmla="*/ 0 w 1752600"/>
              <a:gd name="connsiteY0" fmla="*/ 87086 h 1001486"/>
              <a:gd name="connsiteX1" fmla="*/ 631371 w 1752600"/>
              <a:gd name="connsiteY1" fmla="*/ 500743 h 1001486"/>
              <a:gd name="connsiteX2" fmla="*/ 1752600 w 1752600"/>
              <a:gd name="connsiteY2" fmla="*/ 0 h 1001486"/>
              <a:gd name="connsiteX3" fmla="*/ 1752600 w 1752600"/>
              <a:gd name="connsiteY3" fmla="*/ 544286 h 1001486"/>
              <a:gd name="connsiteX4" fmla="*/ 642257 w 1752600"/>
              <a:gd name="connsiteY4" fmla="*/ 1001486 h 1001486"/>
              <a:gd name="connsiteX5" fmla="*/ 21771 w 1752600"/>
              <a:gd name="connsiteY5" fmla="*/ 685800 h 1001486"/>
              <a:gd name="connsiteX6" fmla="*/ 0 w 1752600"/>
              <a:gd name="connsiteY6" fmla="*/ 87086 h 1001486"/>
              <a:gd name="connsiteX0" fmla="*/ 0 w 1738693"/>
              <a:gd name="connsiteY0" fmla="*/ 87086 h 1001486"/>
              <a:gd name="connsiteX1" fmla="*/ 617464 w 1738693"/>
              <a:gd name="connsiteY1" fmla="*/ 500743 h 1001486"/>
              <a:gd name="connsiteX2" fmla="*/ 1738693 w 1738693"/>
              <a:gd name="connsiteY2" fmla="*/ 0 h 1001486"/>
              <a:gd name="connsiteX3" fmla="*/ 1738693 w 1738693"/>
              <a:gd name="connsiteY3" fmla="*/ 544286 h 1001486"/>
              <a:gd name="connsiteX4" fmla="*/ 628350 w 1738693"/>
              <a:gd name="connsiteY4" fmla="*/ 1001486 h 1001486"/>
              <a:gd name="connsiteX5" fmla="*/ 7864 w 1738693"/>
              <a:gd name="connsiteY5" fmla="*/ 685800 h 1001486"/>
              <a:gd name="connsiteX6" fmla="*/ 0 w 1738693"/>
              <a:gd name="connsiteY6" fmla="*/ 87086 h 100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8693" h="1001486">
                <a:moveTo>
                  <a:pt x="0" y="87086"/>
                </a:moveTo>
                <a:lnTo>
                  <a:pt x="617464" y="500743"/>
                </a:lnTo>
                <a:lnTo>
                  <a:pt x="1738693" y="0"/>
                </a:lnTo>
                <a:lnTo>
                  <a:pt x="1738693" y="544286"/>
                </a:lnTo>
                <a:lnTo>
                  <a:pt x="628350" y="1001486"/>
                </a:lnTo>
                <a:lnTo>
                  <a:pt x="7864" y="685800"/>
                </a:lnTo>
                <a:lnTo>
                  <a:pt x="0" y="87086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reeform 32"/>
          <p:cNvSpPr/>
          <p:nvPr/>
        </p:nvSpPr>
        <p:spPr>
          <a:xfrm>
            <a:off x="399750" y="2746036"/>
            <a:ext cx="1733850" cy="1001486"/>
          </a:xfrm>
          <a:custGeom>
            <a:avLst/>
            <a:gdLst>
              <a:gd name="connsiteX0" fmla="*/ 0 w 1752600"/>
              <a:gd name="connsiteY0" fmla="*/ 87086 h 1001486"/>
              <a:gd name="connsiteX1" fmla="*/ 631371 w 1752600"/>
              <a:gd name="connsiteY1" fmla="*/ 500743 h 1001486"/>
              <a:gd name="connsiteX2" fmla="*/ 1752600 w 1752600"/>
              <a:gd name="connsiteY2" fmla="*/ 0 h 1001486"/>
              <a:gd name="connsiteX3" fmla="*/ 1752600 w 1752600"/>
              <a:gd name="connsiteY3" fmla="*/ 544286 h 1001486"/>
              <a:gd name="connsiteX4" fmla="*/ 642257 w 1752600"/>
              <a:gd name="connsiteY4" fmla="*/ 1001486 h 1001486"/>
              <a:gd name="connsiteX5" fmla="*/ 21771 w 1752600"/>
              <a:gd name="connsiteY5" fmla="*/ 685800 h 1001486"/>
              <a:gd name="connsiteX6" fmla="*/ 0 w 1752600"/>
              <a:gd name="connsiteY6" fmla="*/ 87086 h 1001486"/>
              <a:gd name="connsiteX0" fmla="*/ 10886 w 1730829"/>
              <a:gd name="connsiteY0" fmla="*/ 87086 h 1001486"/>
              <a:gd name="connsiteX1" fmla="*/ 609600 w 1730829"/>
              <a:gd name="connsiteY1" fmla="*/ 500743 h 1001486"/>
              <a:gd name="connsiteX2" fmla="*/ 1730829 w 1730829"/>
              <a:gd name="connsiteY2" fmla="*/ 0 h 1001486"/>
              <a:gd name="connsiteX3" fmla="*/ 1730829 w 1730829"/>
              <a:gd name="connsiteY3" fmla="*/ 544286 h 1001486"/>
              <a:gd name="connsiteX4" fmla="*/ 620486 w 1730829"/>
              <a:gd name="connsiteY4" fmla="*/ 1001486 h 1001486"/>
              <a:gd name="connsiteX5" fmla="*/ 0 w 1730829"/>
              <a:gd name="connsiteY5" fmla="*/ 685800 h 1001486"/>
              <a:gd name="connsiteX6" fmla="*/ 10886 w 1730829"/>
              <a:gd name="connsiteY6" fmla="*/ 87086 h 1001486"/>
              <a:gd name="connsiteX0" fmla="*/ 0 w 1733850"/>
              <a:gd name="connsiteY0" fmla="*/ 87086 h 1001486"/>
              <a:gd name="connsiteX1" fmla="*/ 612621 w 1733850"/>
              <a:gd name="connsiteY1" fmla="*/ 500743 h 1001486"/>
              <a:gd name="connsiteX2" fmla="*/ 1733850 w 1733850"/>
              <a:gd name="connsiteY2" fmla="*/ 0 h 1001486"/>
              <a:gd name="connsiteX3" fmla="*/ 1733850 w 1733850"/>
              <a:gd name="connsiteY3" fmla="*/ 544286 h 1001486"/>
              <a:gd name="connsiteX4" fmla="*/ 623507 w 1733850"/>
              <a:gd name="connsiteY4" fmla="*/ 1001486 h 1001486"/>
              <a:gd name="connsiteX5" fmla="*/ 3021 w 1733850"/>
              <a:gd name="connsiteY5" fmla="*/ 685800 h 1001486"/>
              <a:gd name="connsiteX6" fmla="*/ 0 w 1733850"/>
              <a:gd name="connsiteY6" fmla="*/ 87086 h 1001486"/>
              <a:gd name="connsiteX0" fmla="*/ 0 w 1733850"/>
              <a:gd name="connsiteY0" fmla="*/ 87086 h 1001486"/>
              <a:gd name="connsiteX1" fmla="*/ 612621 w 1733850"/>
              <a:gd name="connsiteY1" fmla="*/ 500743 h 1001486"/>
              <a:gd name="connsiteX2" fmla="*/ 1733850 w 1733850"/>
              <a:gd name="connsiteY2" fmla="*/ 0 h 1001486"/>
              <a:gd name="connsiteX3" fmla="*/ 1733850 w 1733850"/>
              <a:gd name="connsiteY3" fmla="*/ 544286 h 1001486"/>
              <a:gd name="connsiteX4" fmla="*/ 623507 w 1733850"/>
              <a:gd name="connsiteY4" fmla="*/ 1001486 h 1001486"/>
              <a:gd name="connsiteX5" fmla="*/ 16928 w 1733850"/>
              <a:gd name="connsiteY5" fmla="*/ 685800 h 1001486"/>
              <a:gd name="connsiteX6" fmla="*/ 0 w 1733850"/>
              <a:gd name="connsiteY6" fmla="*/ 87086 h 1001486"/>
              <a:gd name="connsiteX0" fmla="*/ 0 w 1733850"/>
              <a:gd name="connsiteY0" fmla="*/ 87086 h 1001486"/>
              <a:gd name="connsiteX1" fmla="*/ 612621 w 1733850"/>
              <a:gd name="connsiteY1" fmla="*/ 500743 h 1001486"/>
              <a:gd name="connsiteX2" fmla="*/ 1733850 w 1733850"/>
              <a:gd name="connsiteY2" fmla="*/ 0 h 1001486"/>
              <a:gd name="connsiteX3" fmla="*/ 1712989 w 1733850"/>
              <a:gd name="connsiteY3" fmla="*/ 547762 h 1001486"/>
              <a:gd name="connsiteX4" fmla="*/ 623507 w 1733850"/>
              <a:gd name="connsiteY4" fmla="*/ 1001486 h 1001486"/>
              <a:gd name="connsiteX5" fmla="*/ 16928 w 1733850"/>
              <a:gd name="connsiteY5" fmla="*/ 685800 h 1001486"/>
              <a:gd name="connsiteX6" fmla="*/ 0 w 1733850"/>
              <a:gd name="connsiteY6" fmla="*/ 87086 h 100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3850" h="1001486">
                <a:moveTo>
                  <a:pt x="0" y="87086"/>
                </a:moveTo>
                <a:lnTo>
                  <a:pt x="612621" y="500743"/>
                </a:lnTo>
                <a:lnTo>
                  <a:pt x="1733850" y="0"/>
                </a:lnTo>
                <a:lnTo>
                  <a:pt x="1712989" y="547762"/>
                </a:lnTo>
                <a:lnTo>
                  <a:pt x="623507" y="1001486"/>
                </a:lnTo>
                <a:lnTo>
                  <a:pt x="16928" y="685800"/>
                </a:lnTo>
                <a:lnTo>
                  <a:pt x="0" y="87086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reeform 33"/>
          <p:cNvSpPr/>
          <p:nvPr/>
        </p:nvSpPr>
        <p:spPr>
          <a:xfrm>
            <a:off x="391885" y="1437595"/>
            <a:ext cx="1784803" cy="1030666"/>
          </a:xfrm>
          <a:custGeom>
            <a:avLst/>
            <a:gdLst>
              <a:gd name="connsiteX0" fmla="*/ 0 w 1752600"/>
              <a:gd name="connsiteY0" fmla="*/ 87086 h 1001486"/>
              <a:gd name="connsiteX1" fmla="*/ 631371 w 1752600"/>
              <a:gd name="connsiteY1" fmla="*/ 500743 h 1001486"/>
              <a:gd name="connsiteX2" fmla="*/ 1752600 w 1752600"/>
              <a:gd name="connsiteY2" fmla="*/ 0 h 1001486"/>
              <a:gd name="connsiteX3" fmla="*/ 1752600 w 1752600"/>
              <a:gd name="connsiteY3" fmla="*/ 544286 h 1001486"/>
              <a:gd name="connsiteX4" fmla="*/ 642257 w 1752600"/>
              <a:gd name="connsiteY4" fmla="*/ 1001486 h 1001486"/>
              <a:gd name="connsiteX5" fmla="*/ 21771 w 1752600"/>
              <a:gd name="connsiteY5" fmla="*/ 685800 h 1001486"/>
              <a:gd name="connsiteX6" fmla="*/ 0 w 1752600"/>
              <a:gd name="connsiteY6" fmla="*/ 87086 h 1001486"/>
              <a:gd name="connsiteX0" fmla="*/ 0 w 1807028"/>
              <a:gd name="connsiteY0" fmla="*/ 87086 h 1001486"/>
              <a:gd name="connsiteX1" fmla="*/ 631371 w 1807028"/>
              <a:gd name="connsiteY1" fmla="*/ 500743 h 1001486"/>
              <a:gd name="connsiteX2" fmla="*/ 1752600 w 1807028"/>
              <a:gd name="connsiteY2" fmla="*/ 0 h 1001486"/>
              <a:gd name="connsiteX3" fmla="*/ 1807028 w 1807028"/>
              <a:gd name="connsiteY3" fmla="*/ 522515 h 1001486"/>
              <a:gd name="connsiteX4" fmla="*/ 642257 w 1807028"/>
              <a:gd name="connsiteY4" fmla="*/ 1001486 h 1001486"/>
              <a:gd name="connsiteX5" fmla="*/ 21771 w 1807028"/>
              <a:gd name="connsiteY5" fmla="*/ 685800 h 1001486"/>
              <a:gd name="connsiteX6" fmla="*/ 0 w 1807028"/>
              <a:gd name="connsiteY6" fmla="*/ 87086 h 1001486"/>
              <a:gd name="connsiteX0" fmla="*/ 0 w 1807028"/>
              <a:gd name="connsiteY0" fmla="*/ 119743 h 1034143"/>
              <a:gd name="connsiteX1" fmla="*/ 631371 w 1807028"/>
              <a:gd name="connsiteY1" fmla="*/ 533400 h 1034143"/>
              <a:gd name="connsiteX2" fmla="*/ 1796143 w 1807028"/>
              <a:gd name="connsiteY2" fmla="*/ 0 h 1034143"/>
              <a:gd name="connsiteX3" fmla="*/ 1807028 w 1807028"/>
              <a:gd name="connsiteY3" fmla="*/ 555172 h 1034143"/>
              <a:gd name="connsiteX4" fmla="*/ 642257 w 1807028"/>
              <a:gd name="connsiteY4" fmla="*/ 1034143 h 1034143"/>
              <a:gd name="connsiteX5" fmla="*/ 21771 w 1807028"/>
              <a:gd name="connsiteY5" fmla="*/ 718457 h 1034143"/>
              <a:gd name="connsiteX6" fmla="*/ 0 w 1807028"/>
              <a:gd name="connsiteY6" fmla="*/ 119743 h 1034143"/>
              <a:gd name="connsiteX0" fmla="*/ 0 w 1807028"/>
              <a:gd name="connsiteY0" fmla="*/ 119743 h 1034143"/>
              <a:gd name="connsiteX1" fmla="*/ 609600 w 1807028"/>
              <a:gd name="connsiteY1" fmla="*/ 478971 h 1034143"/>
              <a:gd name="connsiteX2" fmla="*/ 1796143 w 1807028"/>
              <a:gd name="connsiteY2" fmla="*/ 0 h 1034143"/>
              <a:gd name="connsiteX3" fmla="*/ 1807028 w 1807028"/>
              <a:gd name="connsiteY3" fmla="*/ 555172 h 1034143"/>
              <a:gd name="connsiteX4" fmla="*/ 642257 w 1807028"/>
              <a:gd name="connsiteY4" fmla="*/ 1034143 h 1034143"/>
              <a:gd name="connsiteX5" fmla="*/ 21771 w 1807028"/>
              <a:gd name="connsiteY5" fmla="*/ 718457 h 1034143"/>
              <a:gd name="connsiteX6" fmla="*/ 0 w 1807028"/>
              <a:gd name="connsiteY6" fmla="*/ 119743 h 1034143"/>
              <a:gd name="connsiteX0" fmla="*/ 10886 w 1785257"/>
              <a:gd name="connsiteY0" fmla="*/ 87086 h 1034143"/>
              <a:gd name="connsiteX1" fmla="*/ 587829 w 1785257"/>
              <a:gd name="connsiteY1" fmla="*/ 478971 h 1034143"/>
              <a:gd name="connsiteX2" fmla="*/ 1774372 w 1785257"/>
              <a:gd name="connsiteY2" fmla="*/ 0 h 1034143"/>
              <a:gd name="connsiteX3" fmla="*/ 1785257 w 1785257"/>
              <a:gd name="connsiteY3" fmla="*/ 555172 h 1034143"/>
              <a:gd name="connsiteX4" fmla="*/ 620486 w 1785257"/>
              <a:gd name="connsiteY4" fmla="*/ 1034143 h 1034143"/>
              <a:gd name="connsiteX5" fmla="*/ 0 w 1785257"/>
              <a:gd name="connsiteY5" fmla="*/ 718457 h 1034143"/>
              <a:gd name="connsiteX6" fmla="*/ 10886 w 1785257"/>
              <a:gd name="connsiteY6" fmla="*/ 87086 h 1034143"/>
              <a:gd name="connsiteX0" fmla="*/ 455 w 1785257"/>
              <a:gd name="connsiteY0" fmla="*/ 69702 h 1034143"/>
              <a:gd name="connsiteX1" fmla="*/ 587829 w 1785257"/>
              <a:gd name="connsiteY1" fmla="*/ 478971 h 1034143"/>
              <a:gd name="connsiteX2" fmla="*/ 1774372 w 1785257"/>
              <a:gd name="connsiteY2" fmla="*/ 0 h 1034143"/>
              <a:gd name="connsiteX3" fmla="*/ 1785257 w 1785257"/>
              <a:gd name="connsiteY3" fmla="*/ 555172 h 1034143"/>
              <a:gd name="connsiteX4" fmla="*/ 620486 w 1785257"/>
              <a:gd name="connsiteY4" fmla="*/ 1034143 h 1034143"/>
              <a:gd name="connsiteX5" fmla="*/ 0 w 1785257"/>
              <a:gd name="connsiteY5" fmla="*/ 718457 h 1034143"/>
              <a:gd name="connsiteX6" fmla="*/ 455 w 1785257"/>
              <a:gd name="connsiteY6" fmla="*/ 69702 h 1034143"/>
              <a:gd name="connsiteX0" fmla="*/ 455 w 1774372"/>
              <a:gd name="connsiteY0" fmla="*/ 69702 h 1034143"/>
              <a:gd name="connsiteX1" fmla="*/ 587829 w 1774372"/>
              <a:gd name="connsiteY1" fmla="*/ 478971 h 1034143"/>
              <a:gd name="connsiteX2" fmla="*/ 1774372 w 1774372"/>
              <a:gd name="connsiteY2" fmla="*/ 0 h 1034143"/>
              <a:gd name="connsiteX3" fmla="*/ 1764396 w 1774372"/>
              <a:gd name="connsiteY3" fmla="*/ 555172 h 1034143"/>
              <a:gd name="connsiteX4" fmla="*/ 620486 w 1774372"/>
              <a:gd name="connsiteY4" fmla="*/ 1034143 h 1034143"/>
              <a:gd name="connsiteX5" fmla="*/ 0 w 1774372"/>
              <a:gd name="connsiteY5" fmla="*/ 718457 h 1034143"/>
              <a:gd name="connsiteX6" fmla="*/ 455 w 1774372"/>
              <a:gd name="connsiteY6" fmla="*/ 69702 h 1034143"/>
              <a:gd name="connsiteX0" fmla="*/ 455 w 1784803"/>
              <a:gd name="connsiteY0" fmla="*/ 66225 h 1030666"/>
              <a:gd name="connsiteX1" fmla="*/ 587829 w 1784803"/>
              <a:gd name="connsiteY1" fmla="*/ 475494 h 1030666"/>
              <a:gd name="connsiteX2" fmla="*/ 1784803 w 1784803"/>
              <a:gd name="connsiteY2" fmla="*/ 0 h 1030666"/>
              <a:gd name="connsiteX3" fmla="*/ 1764396 w 1784803"/>
              <a:gd name="connsiteY3" fmla="*/ 551695 h 1030666"/>
              <a:gd name="connsiteX4" fmla="*/ 620486 w 1784803"/>
              <a:gd name="connsiteY4" fmla="*/ 1030666 h 1030666"/>
              <a:gd name="connsiteX5" fmla="*/ 0 w 1784803"/>
              <a:gd name="connsiteY5" fmla="*/ 714980 h 1030666"/>
              <a:gd name="connsiteX6" fmla="*/ 455 w 1784803"/>
              <a:gd name="connsiteY6" fmla="*/ 66225 h 1030666"/>
              <a:gd name="connsiteX0" fmla="*/ 455 w 1784803"/>
              <a:gd name="connsiteY0" fmla="*/ 66225 h 1030666"/>
              <a:gd name="connsiteX1" fmla="*/ 619120 w 1784803"/>
              <a:gd name="connsiteY1" fmla="*/ 492878 h 1030666"/>
              <a:gd name="connsiteX2" fmla="*/ 1784803 w 1784803"/>
              <a:gd name="connsiteY2" fmla="*/ 0 h 1030666"/>
              <a:gd name="connsiteX3" fmla="*/ 1764396 w 1784803"/>
              <a:gd name="connsiteY3" fmla="*/ 551695 h 1030666"/>
              <a:gd name="connsiteX4" fmla="*/ 620486 w 1784803"/>
              <a:gd name="connsiteY4" fmla="*/ 1030666 h 1030666"/>
              <a:gd name="connsiteX5" fmla="*/ 0 w 1784803"/>
              <a:gd name="connsiteY5" fmla="*/ 714980 h 1030666"/>
              <a:gd name="connsiteX6" fmla="*/ 455 w 1784803"/>
              <a:gd name="connsiteY6" fmla="*/ 66225 h 1030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4803" h="1030666">
                <a:moveTo>
                  <a:pt x="455" y="66225"/>
                </a:moveTo>
                <a:lnTo>
                  <a:pt x="619120" y="492878"/>
                </a:lnTo>
                <a:lnTo>
                  <a:pt x="1784803" y="0"/>
                </a:lnTo>
                <a:lnTo>
                  <a:pt x="1764396" y="551695"/>
                </a:lnTo>
                <a:lnTo>
                  <a:pt x="620486" y="1030666"/>
                </a:lnTo>
                <a:lnTo>
                  <a:pt x="0" y="714980"/>
                </a:lnTo>
                <a:cubicBezTo>
                  <a:pt x="152" y="498728"/>
                  <a:pt x="303" y="282477"/>
                  <a:pt x="455" y="66225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reeform 35"/>
          <p:cNvSpPr/>
          <p:nvPr/>
        </p:nvSpPr>
        <p:spPr>
          <a:xfrm>
            <a:off x="424998" y="3299316"/>
            <a:ext cx="1685630" cy="865890"/>
          </a:xfrm>
          <a:custGeom>
            <a:avLst/>
            <a:gdLst>
              <a:gd name="connsiteX0" fmla="*/ 0 w 1752600"/>
              <a:gd name="connsiteY0" fmla="*/ 87086 h 1001486"/>
              <a:gd name="connsiteX1" fmla="*/ 631371 w 1752600"/>
              <a:gd name="connsiteY1" fmla="*/ 500743 h 1001486"/>
              <a:gd name="connsiteX2" fmla="*/ 1752600 w 1752600"/>
              <a:gd name="connsiteY2" fmla="*/ 0 h 1001486"/>
              <a:gd name="connsiteX3" fmla="*/ 1752600 w 1752600"/>
              <a:gd name="connsiteY3" fmla="*/ 544286 h 1001486"/>
              <a:gd name="connsiteX4" fmla="*/ 642257 w 1752600"/>
              <a:gd name="connsiteY4" fmla="*/ 1001486 h 1001486"/>
              <a:gd name="connsiteX5" fmla="*/ 21771 w 1752600"/>
              <a:gd name="connsiteY5" fmla="*/ 685800 h 1001486"/>
              <a:gd name="connsiteX6" fmla="*/ 0 w 1752600"/>
              <a:gd name="connsiteY6" fmla="*/ 87086 h 1001486"/>
              <a:gd name="connsiteX0" fmla="*/ 0 w 1738693"/>
              <a:gd name="connsiteY0" fmla="*/ 87086 h 1001486"/>
              <a:gd name="connsiteX1" fmla="*/ 617464 w 1738693"/>
              <a:gd name="connsiteY1" fmla="*/ 500743 h 1001486"/>
              <a:gd name="connsiteX2" fmla="*/ 1738693 w 1738693"/>
              <a:gd name="connsiteY2" fmla="*/ 0 h 1001486"/>
              <a:gd name="connsiteX3" fmla="*/ 1738693 w 1738693"/>
              <a:gd name="connsiteY3" fmla="*/ 544286 h 1001486"/>
              <a:gd name="connsiteX4" fmla="*/ 628350 w 1738693"/>
              <a:gd name="connsiteY4" fmla="*/ 1001486 h 1001486"/>
              <a:gd name="connsiteX5" fmla="*/ 7864 w 1738693"/>
              <a:gd name="connsiteY5" fmla="*/ 685800 h 1001486"/>
              <a:gd name="connsiteX6" fmla="*/ 0 w 1738693"/>
              <a:gd name="connsiteY6" fmla="*/ 87086 h 1001486"/>
              <a:gd name="connsiteX0" fmla="*/ 0 w 1738693"/>
              <a:gd name="connsiteY0" fmla="*/ 146191 h 1060591"/>
              <a:gd name="connsiteX1" fmla="*/ 617464 w 1738693"/>
              <a:gd name="connsiteY1" fmla="*/ 559848 h 1060591"/>
              <a:gd name="connsiteX2" fmla="*/ 1683064 w 1738693"/>
              <a:gd name="connsiteY2" fmla="*/ 0 h 1060591"/>
              <a:gd name="connsiteX3" fmla="*/ 1738693 w 1738693"/>
              <a:gd name="connsiteY3" fmla="*/ 603391 h 1060591"/>
              <a:gd name="connsiteX4" fmla="*/ 628350 w 1738693"/>
              <a:gd name="connsiteY4" fmla="*/ 1060591 h 1060591"/>
              <a:gd name="connsiteX5" fmla="*/ 7864 w 1738693"/>
              <a:gd name="connsiteY5" fmla="*/ 744905 h 1060591"/>
              <a:gd name="connsiteX6" fmla="*/ 0 w 1738693"/>
              <a:gd name="connsiteY6" fmla="*/ 146191 h 1060591"/>
              <a:gd name="connsiteX0" fmla="*/ 0 w 1683064"/>
              <a:gd name="connsiteY0" fmla="*/ 146191 h 1060591"/>
              <a:gd name="connsiteX1" fmla="*/ 617464 w 1683064"/>
              <a:gd name="connsiteY1" fmla="*/ 559848 h 1060591"/>
              <a:gd name="connsiteX2" fmla="*/ 1683064 w 1683064"/>
              <a:gd name="connsiteY2" fmla="*/ 0 h 1060591"/>
              <a:gd name="connsiteX3" fmla="*/ 1679587 w 1683064"/>
              <a:gd name="connsiteY3" fmla="*/ 346107 h 1060591"/>
              <a:gd name="connsiteX4" fmla="*/ 628350 w 1683064"/>
              <a:gd name="connsiteY4" fmla="*/ 1060591 h 1060591"/>
              <a:gd name="connsiteX5" fmla="*/ 7864 w 1683064"/>
              <a:gd name="connsiteY5" fmla="*/ 744905 h 1060591"/>
              <a:gd name="connsiteX6" fmla="*/ 0 w 1683064"/>
              <a:gd name="connsiteY6" fmla="*/ 146191 h 1060591"/>
              <a:gd name="connsiteX0" fmla="*/ 2566 w 1685630"/>
              <a:gd name="connsiteY0" fmla="*/ 146191 h 1060591"/>
              <a:gd name="connsiteX1" fmla="*/ 620030 w 1685630"/>
              <a:gd name="connsiteY1" fmla="*/ 559848 h 1060591"/>
              <a:gd name="connsiteX2" fmla="*/ 1685630 w 1685630"/>
              <a:gd name="connsiteY2" fmla="*/ 0 h 1060591"/>
              <a:gd name="connsiteX3" fmla="*/ 1682153 w 1685630"/>
              <a:gd name="connsiteY3" fmla="*/ 346107 h 1060591"/>
              <a:gd name="connsiteX4" fmla="*/ 630916 w 1685630"/>
              <a:gd name="connsiteY4" fmla="*/ 1060591 h 1060591"/>
              <a:gd name="connsiteX5" fmla="*/ 0 w 1685630"/>
              <a:gd name="connsiteY5" fmla="*/ 508483 h 1060591"/>
              <a:gd name="connsiteX6" fmla="*/ 2566 w 1685630"/>
              <a:gd name="connsiteY6" fmla="*/ 146191 h 1060591"/>
              <a:gd name="connsiteX0" fmla="*/ 2566 w 1685630"/>
              <a:gd name="connsiteY0" fmla="*/ 146191 h 865890"/>
              <a:gd name="connsiteX1" fmla="*/ 620030 w 1685630"/>
              <a:gd name="connsiteY1" fmla="*/ 559848 h 865890"/>
              <a:gd name="connsiteX2" fmla="*/ 1685630 w 1685630"/>
              <a:gd name="connsiteY2" fmla="*/ 0 h 865890"/>
              <a:gd name="connsiteX3" fmla="*/ 1682153 w 1685630"/>
              <a:gd name="connsiteY3" fmla="*/ 346107 h 865890"/>
              <a:gd name="connsiteX4" fmla="*/ 599625 w 1685630"/>
              <a:gd name="connsiteY4" fmla="*/ 865890 h 865890"/>
              <a:gd name="connsiteX5" fmla="*/ 0 w 1685630"/>
              <a:gd name="connsiteY5" fmla="*/ 508483 h 865890"/>
              <a:gd name="connsiteX6" fmla="*/ 2566 w 1685630"/>
              <a:gd name="connsiteY6" fmla="*/ 146191 h 865890"/>
              <a:gd name="connsiteX0" fmla="*/ 2566 w 1685630"/>
              <a:gd name="connsiteY0" fmla="*/ 146191 h 865890"/>
              <a:gd name="connsiteX1" fmla="*/ 609600 w 1685630"/>
              <a:gd name="connsiteY1" fmla="*/ 542464 h 865890"/>
              <a:gd name="connsiteX2" fmla="*/ 1685630 w 1685630"/>
              <a:gd name="connsiteY2" fmla="*/ 0 h 865890"/>
              <a:gd name="connsiteX3" fmla="*/ 1682153 w 1685630"/>
              <a:gd name="connsiteY3" fmla="*/ 346107 h 865890"/>
              <a:gd name="connsiteX4" fmla="*/ 599625 w 1685630"/>
              <a:gd name="connsiteY4" fmla="*/ 865890 h 865890"/>
              <a:gd name="connsiteX5" fmla="*/ 0 w 1685630"/>
              <a:gd name="connsiteY5" fmla="*/ 508483 h 865890"/>
              <a:gd name="connsiteX6" fmla="*/ 2566 w 1685630"/>
              <a:gd name="connsiteY6" fmla="*/ 146191 h 865890"/>
              <a:gd name="connsiteX0" fmla="*/ 2566 w 1685630"/>
              <a:gd name="connsiteY0" fmla="*/ 146191 h 865890"/>
              <a:gd name="connsiteX1" fmla="*/ 595693 w 1685630"/>
              <a:gd name="connsiteY1" fmla="*/ 452067 h 865890"/>
              <a:gd name="connsiteX2" fmla="*/ 1685630 w 1685630"/>
              <a:gd name="connsiteY2" fmla="*/ 0 h 865890"/>
              <a:gd name="connsiteX3" fmla="*/ 1682153 w 1685630"/>
              <a:gd name="connsiteY3" fmla="*/ 346107 h 865890"/>
              <a:gd name="connsiteX4" fmla="*/ 599625 w 1685630"/>
              <a:gd name="connsiteY4" fmla="*/ 865890 h 865890"/>
              <a:gd name="connsiteX5" fmla="*/ 0 w 1685630"/>
              <a:gd name="connsiteY5" fmla="*/ 508483 h 865890"/>
              <a:gd name="connsiteX6" fmla="*/ 2566 w 1685630"/>
              <a:gd name="connsiteY6" fmla="*/ 146191 h 86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5630" h="865890">
                <a:moveTo>
                  <a:pt x="2566" y="146191"/>
                </a:moveTo>
                <a:lnTo>
                  <a:pt x="595693" y="452067"/>
                </a:lnTo>
                <a:lnTo>
                  <a:pt x="1685630" y="0"/>
                </a:lnTo>
                <a:lnTo>
                  <a:pt x="1682153" y="346107"/>
                </a:lnTo>
                <a:lnTo>
                  <a:pt x="599625" y="865890"/>
                </a:lnTo>
                <a:lnTo>
                  <a:pt x="0" y="508483"/>
                </a:lnTo>
                <a:cubicBezTo>
                  <a:pt x="855" y="387719"/>
                  <a:pt x="1711" y="266955"/>
                  <a:pt x="2566" y="146191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/>
          <p:cNvCxnSpPr>
            <a:stCxn id="34" idx="1"/>
            <a:endCxn id="8" idx="2"/>
          </p:cNvCxnSpPr>
          <p:nvPr/>
        </p:nvCxnSpPr>
        <p:spPr>
          <a:xfrm>
            <a:off x="1011005" y="1930473"/>
            <a:ext cx="12252" cy="24346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79512" y="1930473"/>
            <a:ext cx="201488" cy="198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1545500" y="3706625"/>
            <a:ext cx="1276606" cy="7778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4180980" y="4718812"/>
            <a:ext cx="1757431" cy="10708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1"/>
          <p:cNvSpPr/>
          <p:nvPr/>
        </p:nvSpPr>
        <p:spPr>
          <a:xfrm>
            <a:off x="661481" y="1371600"/>
            <a:ext cx="1517515" cy="544749"/>
          </a:xfrm>
          <a:custGeom>
            <a:avLst/>
            <a:gdLst>
              <a:gd name="connsiteX0" fmla="*/ 0 w 1517515"/>
              <a:gd name="connsiteY0" fmla="*/ 126460 h 544749"/>
              <a:gd name="connsiteX1" fmla="*/ 0 w 1517515"/>
              <a:gd name="connsiteY1" fmla="*/ 126460 h 544749"/>
              <a:gd name="connsiteX2" fmla="*/ 38910 w 1517515"/>
              <a:gd name="connsiteY2" fmla="*/ 204281 h 544749"/>
              <a:gd name="connsiteX3" fmla="*/ 58366 w 1517515"/>
              <a:gd name="connsiteY3" fmla="*/ 223736 h 544749"/>
              <a:gd name="connsiteX4" fmla="*/ 77821 w 1517515"/>
              <a:gd name="connsiteY4" fmla="*/ 252919 h 544749"/>
              <a:gd name="connsiteX5" fmla="*/ 107004 w 1517515"/>
              <a:gd name="connsiteY5" fmla="*/ 272374 h 544749"/>
              <a:gd name="connsiteX6" fmla="*/ 155642 w 1517515"/>
              <a:gd name="connsiteY6" fmla="*/ 301557 h 544749"/>
              <a:gd name="connsiteX7" fmla="*/ 175098 w 1517515"/>
              <a:gd name="connsiteY7" fmla="*/ 321013 h 544749"/>
              <a:gd name="connsiteX8" fmla="*/ 194553 w 1517515"/>
              <a:gd name="connsiteY8" fmla="*/ 379379 h 544749"/>
              <a:gd name="connsiteX9" fmla="*/ 223736 w 1517515"/>
              <a:gd name="connsiteY9" fmla="*/ 398834 h 544749"/>
              <a:gd name="connsiteX10" fmla="*/ 233464 w 1517515"/>
              <a:gd name="connsiteY10" fmla="*/ 428017 h 544749"/>
              <a:gd name="connsiteX11" fmla="*/ 311285 w 1517515"/>
              <a:gd name="connsiteY11" fmla="*/ 525294 h 544749"/>
              <a:gd name="connsiteX12" fmla="*/ 359923 w 1517515"/>
              <a:gd name="connsiteY12" fmla="*/ 544749 h 544749"/>
              <a:gd name="connsiteX13" fmla="*/ 1517515 w 1517515"/>
              <a:gd name="connsiteY13" fmla="*/ 48638 h 544749"/>
              <a:gd name="connsiteX14" fmla="*/ 1517515 w 1517515"/>
              <a:gd name="connsiteY14" fmla="*/ 0 h 544749"/>
              <a:gd name="connsiteX15" fmla="*/ 330740 w 1517515"/>
              <a:gd name="connsiteY15" fmla="*/ 408562 h 544749"/>
              <a:gd name="connsiteX16" fmla="*/ 0 w 1517515"/>
              <a:gd name="connsiteY16" fmla="*/ 126460 h 54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7515" h="544749">
                <a:moveTo>
                  <a:pt x="0" y="126460"/>
                </a:moveTo>
                <a:lnTo>
                  <a:pt x="0" y="126460"/>
                </a:lnTo>
                <a:cubicBezTo>
                  <a:pt x="12970" y="152400"/>
                  <a:pt x="23988" y="179412"/>
                  <a:pt x="38910" y="204281"/>
                </a:cubicBezTo>
                <a:cubicBezTo>
                  <a:pt x="43629" y="212145"/>
                  <a:pt x="52637" y="216574"/>
                  <a:pt x="58366" y="223736"/>
                </a:cubicBezTo>
                <a:cubicBezTo>
                  <a:pt x="65669" y="232865"/>
                  <a:pt x="69554" y="244652"/>
                  <a:pt x="77821" y="252919"/>
                </a:cubicBezTo>
                <a:cubicBezTo>
                  <a:pt x="86088" y="261186"/>
                  <a:pt x="97875" y="265071"/>
                  <a:pt x="107004" y="272374"/>
                </a:cubicBezTo>
                <a:cubicBezTo>
                  <a:pt x="145156" y="302896"/>
                  <a:pt x="104961" y="284664"/>
                  <a:pt x="155642" y="301557"/>
                </a:cubicBezTo>
                <a:cubicBezTo>
                  <a:pt x="162127" y="308042"/>
                  <a:pt x="170996" y="312810"/>
                  <a:pt x="175098" y="321013"/>
                </a:cubicBezTo>
                <a:cubicBezTo>
                  <a:pt x="184269" y="339356"/>
                  <a:pt x="177489" y="368004"/>
                  <a:pt x="194553" y="379379"/>
                </a:cubicBezTo>
                <a:lnTo>
                  <a:pt x="223736" y="398834"/>
                </a:lnTo>
                <a:cubicBezTo>
                  <a:pt x="226979" y="408562"/>
                  <a:pt x="228484" y="419053"/>
                  <a:pt x="233464" y="428017"/>
                </a:cubicBezTo>
                <a:cubicBezTo>
                  <a:pt x="240383" y="440471"/>
                  <a:pt x="288918" y="517839"/>
                  <a:pt x="311285" y="525294"/>
                </a:cubicBezTo>
                <a:cubicBezTo>
                  <a:pt x="347346" y="537314"/>
                  <a:pt x="331297" y="530435"/>
                  <a:pt x="359923" y="544749"/>
                </a:cubicBezTo>
                <a:lnTo>
                  <a:pt x="1517515" y="48638"/>
                </a:lnTo>
                <a:lnTo>
                  <a:pt x="1517515" y="0"/>
                </a:lnTo>
                <a:lnTo>
                  <a:pt x="330740" y="408562"/>
                </a:lnTo>
                <a:lnTo>
                  <a:pt x="0" y="12646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196615" y="1254859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Mud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2649558" y="584199"/>
            <a:ext cx="2847996" cy="4717009"/>
            <a:chOff x="2649558" y="584199"/>
            <a:chExt cx="2847996" cy="4717009"/>
          </a:xfrm>
        </p:grpSpPr>
        <p:pic>
          <p:nvPicPr>
            <p:cNvPr id="40" name="Picture 39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713"/>
            <a:stretch/>
          </p:blipFill>
          <p:spPr bwMode="auto">
            <a:xfrm>
              <a:off x="2649558" y="584199"/>
              <a:ext cx="2477513" cy="15443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Freeform 40"/>
            <p:cNvSpPr/>
            <p:nvPr/>
          </p:nvSpPr>
          <p:spPr>
            <a:xfrm>
              <a:off x="3023595" y="2427447"/>
              <a:ext cx="1785257" cy="2873761"/>
            </a:xfrm>
            <a:custGeom>
              <a:avLst/>
              <a:gdLst>
                <a:gd name="connsiteX0" fmla="*/ 0 w 1785257"/>
                <a:gd name="connsiteY0" fmla="*/ 10886 h 4071257"/>
                <a:gd name="connsiteX1" fmla="*/ 43543 w 1785257"/>
                <a:gd name="connsiteY1" fmla="*/ 3603171 h 4071257"/>
                <a:gd name="connsiteX2" fmla="*/ 642257 w 1785257"/>
                <a:gd name="connsiteY2" fmla="*/ 4071257 h 4071257"/>
                <a:gd name="connsiteX3" fmla="*/ 1719943 w 1785257"/>
                <a:gd name="connsiteY3" fmla="*/ 3254828 h 4071257"/>
                <a:gd name="connsiteX4" fmla="*/ 1785257 w 1785257"/>
                <a:gd name="connsiteY4" fmla="*/ 0 h 407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257" h="4071257">
                  <a:moveTo>
                    <a:pt x="0" y="10886"/>
                  </a:moveTo>
                  <a:lnTo>
                    <a:pt x="43543" y="3603171"/>
                  </a:lnTo>
                  <a:lnTo>
                    <a:pt x="642257" y="4071257"/>
                  </a:lnTo>
                  <a:lnTo>
                    <a:pt x="1719943" y="3254828"/>
                  </a:lnTo>
                  <a:lnTo>
                    <a:pt x="1785257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3037502" y="3178561"/>
              <a:ext cx="1738693" cy="1001486"/>
            </a:xfrm>
            <a:custGeom>
              <a:avLst/>
              <a:gdLst>
                <a:gd name="connsiteX0" fmla="*/ 0 w 1752600"/>
                <a:gd name="connsiteY0" fmla="*/ 87086 h 1001486"/>
                <a:gd name="connsiteX1" fmla="*/ 631371 w 1752600"/>
                <a:gd name="connsiteY1" fmla="*/ 500743 h 1001486"/>
                <a:gd name="connsiteX2" fmla="*/ 1752600 w 1752600"/>
                <a:gd name="connsiteY2" fmla="*/ 0 h 1001486"/>
                <a:gd name="connsiteX3" fmla="*/ 1752600 w 1752600"/>
                <a:gd name="connsiteY3" fmla="*/ 544286 h 1001486"/>
                <a:gd name="connsiteX4" fmla="*/ 642257 w 1752600"/>
                <a:gd name="connsiteY4" fmla="*/ 1001486 h 1001486"/>
                <a:gd name="connsiteX5" fmla="*/ 21771 w 1752600"/>
                <a:gd name="connsiteY5" fmla="*/ 685800 h 1001486"/>
                <a:gd name="connsiteX6" fmla="*/ 0 w 1752600"/>
                <a:gd name="connsiteY6" fmla="*/ 87086 h 1001486"/>
                <a:gd name="connsiteX0" fmla="*/ 0 w 1738693"/>
                <a:gd name="connsiteY0" fmla="*/ 87086 h 1001486"/>
                <a:gd name="connsiteX1" fmla="*/ 617464 w 1738693"/>
                <a:gd name="connsiteY1" fmla="*/ 500743 h 1001486"/>
                <a:gd name="connsiteX2" fmla="*/ 1738693 w 1738693"/>
                <a:gd name="connsiteY2" fmla="*/ 0 h 1001486"/>
                <a:gd name="connsiteX3" fmla="*/ 1738693 w 1738693"/>
                <a:gd name="connsiteY3" fmla="*/ 544286 h 1001486"/>
                <a:gd name="connsiteX4" fmla="*/ 628350 w 1738693"/>
                <a:gd name="connsiteY4" fmla="*/ 1001486 h 1001486"/>
                <a:gd name="connsiteX5" fmla="*/ 7864 w 1738693"/>
                <a:gd name="connsiteY5" fmla="*/ 685800 h 1001486"/>
                <a:gd name="connsiteX6" fmla="*/ 0 w 1738693"/>
                <a:gd name="connsiteY6" fmla="*/ 87086 h 100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8693" h="1001486">
                  <a:moveTo>
                    <a:pt x="0" y="87086"/>
                  </a:moveTo>
                  <a:lnTo>
                    <a:pt x="617464" y="500743"/>
                  </a:lnTo>
                  <a:lnTo>
                    <a:pt x="1738693" y="0"/>
                  </a:lnTo>
                  <a:lnTo>
                    <a:pt x="1738693" y="544286"/>
                  </a:lnTo>
                  <a:lnTo>
                    <a:pt x="628350" y="1001486"/>
                  </a:lnTo>
                  <a:lnTo>
                    <a:pt x="7864" y="685800"/>
                  </a:lnTo>
                  <a:lnTo>
                    <a:pt x="0" y="87086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3042345" y="3682140"/>
              <a:ext cx="1733850" cy="1001486"/>
            </a:xfrm>
            <a:custGeom>
              <a:avLst/>
              <a:gdLst>
                <a:gd name="connsiteX0" fmla="*/ 0 w 1752600"/>
                <a:gd name="connsiteY0" fmla="*/ 87086 h 1001486"/>
                <a:gd name="connsiteX1" fmla="*/ 631371 w 1752600"/>
                <a:gd name="connsiteY1" fmla="*/ 500743 h 1001486"/>
                <a:gd name="connsiteX2" fmla="*/ 1752600 w 1752600"/>
                <a:gd name="connsiteY2" fmla="*/ 0 h 1001486"/>
                <a:gd name="connsiteX3" fmla="*/ 1752600 w 1752600"/>
                <a:gd name="connsiteY3" fmla="*/ 544286 h 1001486"/>
                <a:gd name="connsiteX4" fmla="*/ 642257 w 1752600"/>
                <a:gd name="connsiteY4" fmla="*/ 1001486 h 1001486"/>
                <a:gd name="connsiteX5" fmla="*/ 21771 w 1752600"/>
                <a:gd name="connsiteY5" fmla="*/ 685800 h 1001486"/>
                <a:gd name="connsiteX6" fmla="*/ 0 w 1752600"/>
                <a:gd name="connsiteY6" fmla="*/ 87086 h 1001486"/>
                <a:gd name="connsiteX0" fmla="*/ 10886 w 1730829"/>
                <a:gd name="connsiteY0" fmla="*/ 87086 h 1001486"/>
                <a:gd name="connsiteX1" fmla="*/ 609600 w 1730829"/>
                <a:gd name="connsiteY1" fmla="*/ 500743 h 1001486"/>
                <a:gd name="connsiteX2" fmla="*/ 1730829 w 1730829"/>
                <a:gd name="connsiteY2" fmla="*/ 0 h 1001486"/>
                <a:gd name="connsiteX3" fmla="*/ 1730829 w 1730829"/>
                <a:gd name="connsiteY3" fmla="*/ 544286 h 1001486"/>
                <a:gd name="connsiteX4" fmla="*/ 620486 w 1730829"/>
                <a:gd name="connsiteY4" fmla="*/ 1001486 h 1001486"/>
                <a:gd name="connsiteX5" fmla="*/ 0 w 1730829"/>
                <a:gd name="connsiteY5" fmla="*/ 685800 h 1001486"/>
                <a:gd name="connsiteX6" fmla="*/ 10886 w 1730829"/>
                <a:gd name="connsiteY6" fmla="*/ 87086 h 1001486"/>
                <a:gd name="connsiteX0" fmla="*/ 0 w 1733850"/>
                <a:gd name="connsiteY0" fmla="*/ 87086 h 1001486"/>
                <a:gd name="connsiteX1" fmla="*/ 612621 w 1733850"/>
                <a:gd name="connsiteY1" fmla="*/ 500743 h 1001486"/>
                <a:gd name="connsiteX2" fmla="*/ 1733850 w 1733850"/>
                <a:gd name="connsiteY2" fmla="*/ 0 h 1001486"/>
                <a:gd name="connsiteX3" fmla="*/ 1733850 w 1733850"/>
                <a:gd name="connsiteY3" fmla="*/ 544286 h 1001486"/>
                <a:gd name="connsiteX4" fmla="*/ 623507 w 1733850"/>
                <a:gd name="connsiteY4" fmla="*/ 1001486 h 1001486"/>
                <a:gd name="connsiteX5" fmla="*/ 3021 w 1733850"/>
                <a:gd name="connsiteY5" fmla="*/ 685800 h 1001486"/>
                <a:gd name="connsiteX6" fmla="*/ 0 w 1733850"/>
                <a:gd name="connsiteY6" fmla="*/ 87086 h 1001486"/>
                <a:gd name="connsiteX0" fmla="*/ 0 w 1733850"/>
                <a:gd name="connsiteY0" fmla="*/ 87086 h 1001486"/>
                <a:gd name="connsiteX1" fmla="*/ 612621 w 1733850"/>
                <a:gd name="connsiteY1" fmla="*/ 500743 h 1001486"/>
                <a:gd name="connsiteX2" fmla="*/ 1733850 w 1733850"/>
                <a:gd name="connsiteY2" fmla="*/ 0 h 1001486"/>
                <a:gd name="connsiteX3" fmla="*/ 1733850 w 1733850"/>
                <a:gd name="connsiteY3" fmla="*/ 544286 h 1001486"/>
                <a:gd name="connsiteX4" fmla="*/ 623507 w 1733850"/>
                <a:gd name="connsiteY4" fmla="*/ 1001486 h 1001486"/>
                <a:gd name="connsiteX5" fmla="*/ 16928 w 1733850"/>
                <a:gd name="connsiteY5" fmla="*/ 685800 h 1001486"/>
                <a:gd name="connsiteX6" fmla="*/ 0 w 1733850"/>
                <a:gd name="connsiteY6" fmla="*/ 87086 h 1001486"/>
                <a:gd name="connsiteX0" fmla="*/ 0 w 1733850"/>
                <a:gd name="connsiteY0" fmla="*/ 87086 h 1001486"/>
                <a:gd name="connsiteX1" fmla="*/ 612621 w 1733850"/>
                <a:gd name="connsiteY1" fmla="*/ 500743 h 1001486"/>
                <a:gd name="connsiteX2" fmla="*/ 1733850 w 1733850"/>
                <a:gd name="connsiteY2" fmla="*/ 0 h 1001486"/>
                <a:gd name="connsiteX3" fmla="*/ 1712989 w 1733850"/>
                <a:gd name="connsiteY3" fmla="*/ 547762 h 1001486"/>
                <a:gd name="connsiteX4" fmla="*/ 623507 w 1733850"/>
                <a:gd name="connsiteY4" fmla="*/ 1001486 h 1001486"/>
                <a:gd name="connsiteX5" fmla="*/ 16928 w 1733850"/>
                <a:gd name="connsiteY5" fmla="*/ 685800 h 1001486"/>
                <a:gd name="connsiteX6" fmla="*/ 0 w 1733850"/>
                <a:gd name="connsiteY6" fmla="*/ 87086 h 100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850" h="1001486">
                  <a:moveTo>
                    <a:pt x="0" y="87086"/>
                  </a:moveTo>
                  <a:lnTo>
                    <a:pt x="612621" y="500743"/>
                  </a:lnTo>
                  <a:lnTo>
                    <a:pt x="1733850" y="0"/>
                  </a:lnTo>
                  <a:lnTo>
                    <a:pt x="1712989" y="547762"/>
                  </a:lnTo>
                  <a:lnTo>
                    <a:pt x="623507" y="1001486"/>
                  </a:lnTo>
                  <a:lnTo>
                    <a:pt x="16928" y="685800"/>
                  </a:lnTo>
                  <a:lnTo>
                    <a:pt x="0" y="87086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3034480" y="2373699"/>
              <a:ext cx="1784803" cy="1030666"/>
            </a:xfrm>
            <a:custGeom>
              <a:avLst/>
              <a:gdLst>
                <a:gd name="connsiteX0" fmla="*/ 0 w 1752600"/>
                <a:gd name="connsiteY0" fmla="*/ 87086 h 1001486"/>
                <a:gd name="connsiteX1" fmla="*/ 631371 w 1752600"/>
                <a:gd name="connsiteY1" fmla="*/ 500743 h 1001486"/>
                <a:gd name="connsiteX2" fmla="*/ 1752600 w 1752600"/>
                <a:gd name="connsiteY2" fmla="*/ 0 h 1001486"/>
                <a:gd name="connsiteX3" fmla="*/ 1752600 w 1752600"/>
                <a:gd name="connsiteY3" fmla="*/ 544286 h 1001486"/>
                <a:gd name="connsiteX4" fmla="*/ 642257 w 1752600"/>
                <a:gd name="connsiteY4" fmla="*/ 1001486 h 1001486"/>
                <a:gd name="connsiteX5" fmla="*/ 21771 w 1752600"/>
                <a:gd name="connsiteY5" fmla="*/ 685800 h 1001486"/>
                <a:gd name="connsiteX6" fmla="*/ 0 w 1752600"/>
                <a:gd name="connsiteY6" fmla="*/ 87086 h 1001486"/>
                <a:gd name="connsiteX0" fmla="*/ 0 w 1807028"/>
                <a:gd name="connsiteY0" fmla="*/ 87086 h 1001486"/>
                <a:gd name="connsiteX1" fmla="*/ 631371 w 1807028"/>
                <a:gd name="connsiteY1" fmla="*/ 500743 h 1001486"/>
                <a:gd name="connsiteX2" fmla="*/ 1752600 w 1807028"/>
                <a:gd name="connsiteY2" fmla="*/ 0 h 1001486"/>
                <a:gd name="connsiteX3" fmla="*/ 1807028 w 1807028"/>
                <a:gd name="connsiteY3" fmla="*/ 522515 h 1001486"/>
                <a:gd name="connsiteX4" fmla="*/ 642257 w 1807028"/>
                <a:gd name="connsiteY4" fmla="*/ 1001486 h 1001486"/>
                <a:gd name="connsiteX5" fmla="*/ 21771 w 1807028"/>
                <a:gd name="connsiteY5" fmla="*/ 685800 h 1001486"/>
                <a:gd name="connsiteX6" fmla="*/ 0 w 1807028"/>
                <a:gd name="connsiteY6" fmla="*/ 87086 h 1001486"/>
                <a:gd name="connsiteX0" fmla="*/ 0 w 1807028"/>
                <a:gd name="connsiteY0" fmla="*/ 119743 h 1034143"/>
                <a:gd name="connsiteX1" fmla="*/ 631371 w 1807028"/>
                <a:gd name="connsiteY1" fmla="*/ 533400 h 1034143"/>
                <a:gd name="connsiteX2" fmla="*/ 1796143 w 1807028"/>
                <a:gd name="connsiteY2" fmla="*/ 0 h 1034143"/>
                <a:gd name="connsiteX3" fmla="*/ 1807028 w 1807028"/>
                <a:gd name="connsiteY3" fmla="*/ 555172 h 1034143"/>
                <a:gd name="connsiteX4" fmla="*/ 642257 w 1807028"/>
                <a:gd name="connsiteY4" fmla="*/ 1034143 h 1034143"/>
                <a:gd name="connsiteX5" fmla="*/ 21771 w 1807028"/>
                <a:gd name="connsiteY5" fmla="*/ 718457 h 1034143"/>
                <a:gd name="connsiteX6" fmla="*/ 0 w 1807028"/>
                <a:gd name="connsiteY6" fmla="*/ 119743 h 1034143"/>
                <a:gd name="connsiteX0" fmla="*/ 0 w 1807028"/>
                <a:gd name="connsiteY0" fmla="*/ 119743 h 1034143"/>
                <a:gd name="connsiteX1" fmla="*/ 609600 w 1807028"/>
                <a:gd name="connsiteY1" fmla="*/ 478971 h 1034143"/>
                <a:gd name="connsiteX2" fmla="*/ 1796143 w 1807028"/>
                <a:gd name="connsiteY2" fmla="*/ 0 h 1034143"/>
                <a:gd name="connsiteX3" fmla="*/ 1807028 w 1807028"/>
                <a:gd name="connsiteY3" fmla="*/ 555172 h 1034143"/>
                <a:gd name="connsiteX4" fmla="*/ 642257 w 1807028"/>
                <a:gd name="connsiteY4" fmla="*/ 1034143 h 1034143"/>
                <a:gd name="connsiteX5" fmla="*/ 21771 w 1807028"/>
                <a:gd name="connsiteY5" fmla="*/ 718457 h 1034143"/>
                <a:gd name="connsiteX6" fmla="*/ 0 w 1807028"/>
                <a:gd name="connsiteY6" fmla="*/ 119743 h 1034143"/>
                <a:gd name="connsiteX0" fmla="*/ 10886 w 1785257"/>
                <a:gd name="connsiteY0" fmla="*/ 87086 h 1034143"/>
                <a:gd name="connsiteX1" fmla="*/ 587829 w 1785257"/>
                <a:gd name="connsiteY1" fmla="*/ 478971 h 1034143"/>
                <a:gd name="connsiteX2" fmla="*/ 1774372 w 1785257"/>
                <a:gd name="connsiteY2" fmla="*/ 0 h 1034143"/>
                <a:gd name="connsiteX3" fmla="*/ 1785257 w 1785257"/>
                <a:gd name="connsiteY3" fmla="*/ 555172 h 1034143"/>
                <a:gd name="connsiteX4" fmla="*/ 620486 w 1785257"/>
                <a:gd name="connsiteY4" fmla="*/ 1034143 h 1034143"/>
                <a:gd name="connsiteX5" fmla="*/ 0 w 1785257"/>
                <a:gd name="connsiteY5" fmla="*/ 718457 h 1034143"/>
                <a:gd name="connsiteX6" fmla="*/ 10886 w 1785257"/>
                <a:gd name="connsiteY6" fmla="*/ 87086 h 1034143"/>
                <a:gd name="connsiteX0" fmla="*/ 455 w 1785257"/>
                <a:gd name="connsiteY0" fmla="*/ 69702 h 1034143"/>
                <a:gd name="connsiteX1" fmla="*/ 587829 w 1785257"/>
                <a:gd name="connsiteY1" fmla="*/ 478971 h 1034143"/>
                <a:gd name="connsiteX2" fmla="*/ 1774372 w 1785257"/>
                <a:gd name="connsiteY2" fmla="*/ 0 h 1034143"/>
                <a:gd name="connsiteX3" fmla="*/ 1785257 w 1785257"/>
                <a:gd name="connsiteY3" fmla="*/ 555172 h 1034143"/>
                <a:gd name="connsiteX4" fmla="*/ 620486 w 1785257"/>
                <a:gd name="connsiteY4" fmla="*/ 1034143 h 1034143"/>
                <a:gd name="connsiteX5" fmla="*/ 0 w 1785257"/>
                <a:gd name="connsiteY5" fmla="*/ 718457 h 1034143"/>
                <a:gd name="connsiteX6" fmla="*/ 455 w 1785257"/>
                <a:gd name="connsiteY6" fmla="*/ 69702 h 1034143"/>
                <a:gd name="connsiteX0" fmla="*/ 455 w 1774372"/>
                <a:gd name="connsiteY0" fmla="*/ 69702 h 1034143"/>
                <a:gd name="connsiteX1" fmla="*/ 587829 w 1774372"/>
                <a:gd name="connsiteY1" fmla="*/ 478971 h 1034143"/>
                <a:gd name="connsiteX2" fmla="*/ 1774372 w 1774372"/>
                <a:gd name="connsiteY2" fmla="*/ 0 h 1034143"/>
                <a:gd name="connsiteX3" fmla="*/ 1764396 w 1774372"/>
                <a:gd name="connsiteY3" fmla="*/ 555172 h 1034143"/>
                <a:gd name="connsiteX4" fmla="*/ 620486 w 1774372"/>
                <a:gd name="connsiteY4" fmla="*/ 1034143 h 1034143"/>
                <a:gd name="connsiteX5" fmla="*/ 0 w 1774372"/>
                <a:gd name="connsiteY5" fmla="*/ 718457 h 1034143"/>
                <a:gd name="connsiteX6" fmla="*/ 455 w 1774372"/>
                <a:gd name="connsiteY6" fmla="*/ 69702 h 1034143"/>
                <a:gd name="connsiteX0" fmla="*/ 455 w 1784803"/>
                <a:gd name="connsiteY0" fmla="*/ 66225 h 1030666"/>
                <a:gd name="connsiteX1" fmla="*/ 587829 w 1784803"/>
                <a:gd name="connsiteY1" fmla="*/ 475494 h 1030666"/>
                <a:gd name="connsiteX2" fmla="*/ 1784803 w 1784803"/>
                <a:gd name="connsiteY2" fmla="*/ 0 h 1030666"/>
                <a:gd name="connsiteX3" fmla="*/ 1764396 w 1784803"/>
                <a:gd name="connsiteY3" fmla="*/ 551695 h 1030666"/>
                <a:gd name="connsiteX4" fmla="*/ 620486 w 1784803"/>
                <a:gd name="connsiteY4" fmla="*/ 1030666 h 1030666"/>
                <a:gd name="connsiteX5" fmla="*/ 0 w 1784803"/>
                <a:gd name="connsiteY5" fmla="*/ 714980 h 1030666"/>
                <a:gd name="connsiteX6" fmla="*/ 455 w 1784803"/>
                <a:gd name="connsiteY6" fmla="*/ 66225 h 1030666"/>
                <a:gd name="connsiteX0" fmla="*/ 455 w 1784803"/>
                <a:gd name="connsiteY0" fmla="*/ 66225 h 1030666"/>
                <a:gd name="connsiteX1" fmla="*/ 619120 w 1784803"/>
                <a:gd name="connsiteY1" fmla="*/ 492878 h 1030666"/>
                <a:gd name="connsiteX2" fmla="*/ 1784803 w 1784803"/>
                <a:gd name="connsiteY2" fmla="*/ 0 h 1030666"/>
                <a:gd name="connsiteX3" fmla="*/ 1764396 w 1784803"/>
                <a:gd name="connsiteY3" fmla="*/ 551695 h 1030666"/>
                <a:gd name="connsiteX4" fmla="*/ 620486 w 1784803"/>
                <a:gd name="connsiteY4" fmla="*/ 1030666 h 1030666"/>
                <a:gd name="connsiteX5" fmla="*/ 0 w 1784803"/>
                <a:gd name="connsiteY5" fmla="*/ 714980 h 1030666"/>
                <a:gd name="connsiteX6" fmla="*/ 455 w 1784803"/>
                <a:gd name="connsiteY6" fmla="*/ 66225 h 103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4803" h="1030666">
                  <a:moveTo>
                    <a:pt x="455" y="66225"/>
                  </a:moveTo>
                  <a:lnTo>
                    <a:pt x="619120" y="492878"/>
                  </a:lnTo>
                  <a:lnTo>
                    <a:pt x="1784803" y="0"/>
                  </a:lnTo>
                  <a:lnTo>
                    <a:pt x="1764396" y="551695"/>
                  </a:lnTo>
                  <a:lnTo>
                    <a:pt x="620486" y="1030666"/>
                  </a:lnTo>
                  <a:lnTo>
                    <a:pt x="0" y="714980"/>
                  </a:lnTo>
                  <a:cubicBezTo>
                    <a:pt x="152" y="498728"/>
                    <a:pt x="303" y="282477"/>
                    <a:pt x="455" y="66225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3067593" y="4235420"/>
              <a:ext cx="1685630" cy="865890"/>
            </a:xfrm>
            <a:custGeom>
              <a:avLst/>
              <a:gdLst>
                <a:gd name="connsiteX0" fmla="*/ 0 w 1752600"/>
                <a:gd name="connsiteY0" fmla="*/ 87086 h 1001486"/>
                <a:gd name="connsiteX1" fmla="*/ 631371 w 1752600"/>
                <a:gd name="connsiteY1" fmla="*/ 500743 h 1001486"/>
                <a:gd name="connsiteX2" fmla="*/ 1752600 w 1752600"/>
                <a:gd name="connsiteY2" fmla="*/ 0 h 1001486"/>
                <a:gd name="connsiteX3" fmla="*/ 1752600 w 1752600"/>
                <a:gd name="connsiteY3" fmla="*/ 544286 h 1001486"/>
                <a:gd name="connsiteX4" fmla="*/ 642257 w 1752600"/>
                <a:gd name="connsiteY4" fmla="*/ 1001486 h 1001486"/>
                <a:gd name="connsiteX5" fmla="*/ 21771 w 1752600"/>
                <a:gd name="connsiteY5" fmla="*/ 685800 h 1001486"/>
                <a:gd name="connsiteX6" fmla="*/ 0 w 1752600"/>
                <a:gd name="connsiteY6" fmla="*/ 87086 h 1001486"/>
                <a:gd name="connsiteX0" fmla="*/ 0 w 1738693"/>
                <a:gd name="connsiteY0" fmla="*/ 87086 h 1001486"/>
                <a:gd name="connsiteX1" fmla="*/ 617464 w 1738693"/>
                <a:gd name="connsiteY1" fmla="*/ 500743 h 1001486"/>
                <a:gd name="connsiteX2" fmla="*/ 1738693 w 1738693"/>
                <a:gd name="connsiteY2" fmla="*/ 0 h 1001486"/>
                <a:gd name="connsiteX3" fmla="*/ 1738693 w 1738693"/>
                <a:gd name="connsiteY3" fmla="*/ 544286 h 1001486"/>
                <a:gd name="connsiteX4" fmla="*/ 628350 w 1738693"/>
                <a:gd name="connsiteY4" fmla="*/ 1001486 h 1001486"/>
                <a:gd name="connsiteX5" fmla="*/ 7864 w 1738693"/>
                <a:gd name="connsiteY5" fmla="*/ 685800 h 1001486"/>
                <a:gd name="connsiteX6" fmla="*/ 0 w 1738693"/>
                <a:gd name="connsiteY6" fmla="*/ 87086 h 1001486"/>
                <a:gd name="connsiteX0" fmla="*/ 0 w 1738693"/>
                <a:gd name="connsiteY0" fmla="*/ 146191 h 1060591"/>
                <a:gd name="connsiteX1" fmla="*/ 617464 w 1738693"/>
                <a:gd name="connsiteY1" fmla="*/ 559848 h 1060591"/>
                <a:gd name="connsiteX2" fmla="*/ 1683064 w 1738693"/>
                <a:gd name="connsiteY2" fmla="*/ 0 h 1060591"/>
                <a:gd name="connsiteX3" fmla="*/ 1738693 w 1738693"/>
                <a:gd name="connsiteY3" fmla="*/ 603391 h 1060591"/>
                <a:gd name="connsiteX4" fmla="*/ 628350 w 1738693"/>
                <a:gd name="connsiteY4" fmla="*/ 1060591 h 1060591"/>
                <a:gd name="connsiteX5" fmla="*/ 7864 w 1738693"/>
                <a:gd name="connsiteY5" fmla="*/ 744905 h 1060591"/>
                <a:gd name="connsiteX6" fmla="*/ 0 w 1738693"/>
                <a:gd name="connsiteY6" fmla="*/ 146191 h 1060591"/>
                <a:gd name="connsiteX0" fmla="*/ 0 w 1683064"/>
                <a:gd name="connsiteY0" fmla="*/ 146191 h 1060591"/>
                <a:gd name="connsiteX1" fmla="*/ 617464 w 1683064"/>
                <a:gd name="connsiteY1" fmla="*/ 559848 h 1060591"/>
                <a:gd name="connsiteX2" fmla="*/ 1683064 w 1683064"/>
                <a:gd name="connsiteY2" fmla="*/ 0 h 1060591"/>
                <a:gd name="connsiteX3" fmla="*/ 1679587 w 1683064"/>
                <a:gd name="connsiteY3" fmla="*/ 346107 h 1060591"/>
                <a:gd name="connsiteX4" fmla="*/ 628350 w 1683064"/>
                <a:gd name="connsiteY4" fmla="*/ 1060591 h 1060591"/>
                <a:gd name="connsiteX5" fmla="*/ 7864 w 1683064"/>
                <a:gd name="connsiteY5" fmla="*/ 744905 h 1060591"/>
                <a:gd name="connsiteX6" fmla="*/ 0 w 1683064"/>
                <a:gd name="connsiteY6" fmla="*/ 146191 h 1060591"/>
                <a:gd name="connsiteX0" fmla="*/ 2566 w 1685630"/>
                <a:gd name="connsiteY0" fmla="*/ 146191 h 1060591"/>
                <a:gd name="connsiteX1" fmla="*/ 620030 w 1685630"/>
                <a:gd name="connsiteY1" fmla="*/ 559848 h 1060591"/>
                <a:gd name="connsiteX2" fmla="*/ 1685630 w 1685630"/>
                <a:gd name="connsiteY2" fmla="*/ 0 h 1060591"/>
                <a:gd name="connsiteX3" fmla="*/ 1682153 w 1685630"/>
                <a:gd name="connsiteY3" fmla="*/ 346107 h 1060591"/>
                <a:gd name="connsiteX4" fmla="*/ 630916 w 1685630"/>
                <a:gd name="connsiteY4" fmla="*/ 1060591 h 1060591"/>
                <a:gd name="connsiteX5" fmla="*/ 0 w 1685630"/>
                <a:gd name="connsiteY5" fmla="*/ 508483 h 1060591"/>
                <a:gd name="connsiteX6" fmla="*/ 2566 w 1685630"/>
                <a:gd name="connsiteY6" fmla="*/ 146191 h 1060591"/>
                <a:gd name="connsiteX0" fmla="*/ 2566 w 1685630"/>
                <a:gd name="connsiteY0" fmla="*/ 146191 h 865890"/>
                <a:gd name="connsiteX1" fmla="*/ 620030 w 1685630"/>
                <a:gd name="connsiteY1" fmla="*/ 559848 h 865890"/>
                <a:gd name="connsiteX2" fmla="*/ 1685630 w 1685630"/>
                <a:gd name="connsiteY2" fmla="*/ 0 h 865890"/>
                <a:gd name="connsiteX3" fmla="*/ 1682153 w 1685630"/>
                <a:gd name="connsiteY3" fmla="*/ 346107 h 865890"/>
                <a:gd name="connsiteX4" fmla="*/ 599625 w 1685630"/>
                <a:gd name="connsiteY4" fmla="*/ 865890 h 865890"/>
                <a:gd name="connsiteX5" fmla="*/ 0 w 1685630"/>
                <a:gd name="connsiteY5" fmla="*/ 508483 h 865890"/>
                <a:gd name="connsiteX6" fmla="*/ 2566 w 1685630"/>
                <a:gd name="connsiteY6" fmla="*/ 146191 h 865890"/>
                <a:gd name="connsiteX0" fmla="*/ 2566 w 1685630"/>
                <a:gd name="connsiteY0" fmla="*/ 146191 h 865890"/>
                <a:gd name="connsiteX1" fmla="*/ 609600 w 1685630"/>
                <a:gd name="connsiteY1" fmla="*/ 542464 h 865890"/>
                <a:gd name="connsiteX2" fmla="*/ 1685630 w 1685630"/>
                <a:gd name="connsiteY2" fmla="*/ 0 h 865890"/>
                <a:gd name="connsiteX3" fmla="*/ 1682153 w 1685630"/>
                <a:gd name="connsiteY3" fmla="*/ 346107 h 865890"/>
                <a:gd name="connsiteX4" fmla="*/ 599625 w 1685630"/>
                <a:gd name="connsiteY4" fmla="*/ 865890 h 865890"/>
                <a:gd name="connsiteX5" fmla="*/ 0 w 1685630"/>
                <a:gd name="connsiteY5" fmla="*/ 508483 h 865890"/>
                <a:gd name="connsiteX6" fmla="*/ 2566 w 1685630"/>
                <a:gd name="connsiteY6" fmla="*/ 146191 h 865890"/>
                <a:gd name="connsiteX0" fmla="*/ 2566 w 1685630"/>
                <a:gd name="connsiteY0" fmla="*/ 146191 h 865890"/>
                <a:gd name="connsiteX1" fmla="*/ 595693 w 1685630"/>
                <a:gd name="connsiteY1" fmla="*/ 452067 h 865890"/>
                <a:gd name="connsiteX2" fmla="*/ 1685630 w 1685630"/>
                <a:gd name="connsiteY2" fmla="*/ 0 h 865890"/>
                <a:gd name="connsiteX3" fmla="*/ 1682153 w 1685630"/>
                <a:gd name="connsiteY3" fmla="*/ 346107 h 865890"/>
                <a:gd name="connsiteX4" fmla="*/ 599625 w 1685630"/>
                <a:gd name="connsiteY4" fmla="*/ 865890 h 865890"/>
                <a:gd name="connsiteX5" fmla="*/ 0 w 1685630"/>
                <a:gd name="connsiteY5" fmla="*/ 508483 h 865890"/>
                <a:gd name="connsiteX6" fmla="*/ 2566 w 1685630"/>
                <a:gd name="connsiteY6" fmla="*/ 146191 h 86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630" h="865890">
                  <a:moveTo>
                    <a:pt x="2566" y="146191"/>
                  </a:moveTo>
                  <a:lnTo>
                    <a:pt x="595693" y="452067"/>
                  </a:lnTo>
                  <a:lnTo>
                    <a:pt x="1685630" y="0"/>
                  </a:lnTo>
                  <a:lnTo>
                    <a:pt x="1682153" y="346107"/>
                  </a:lnTo>
                  <a:lnTo>
                    <a:pt x="599625" y="865890"/>
                  </a:lnTo>
                  <a:lnTo>
                    <a:pt x="0" y="508483"/>
                  </a:lnTo>
                  <a:cubicBezTo>
                    <a:pt x="855" y="387719"/>
                    <a:pt x="1711" y="266955"/>
                    <a:pt x="2566" y="146191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822107" y="2866577"/>
              <a:ext cx="201488" cy="198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3034479" y="1439525"/>
              <a:ext cx="1784803" cy="1030666"/>
            </a:xfrm>
            <a:custGeom>
              <a:avLst/>
              <a:gdLst>
                <a:gd name="connsiteX0" fmla="*/ 0 w 1752600"/>
                <a:gd name="connsiteY0" fmla="*/ 87086 h 1001486"/>
                <a:gd name="connsiteX1" fmla="*/ 631371 w 1752600"/>
                <a:gd name="connsiteY1" fmla="*/ 500743 h 1001486"/>
                <a:gd name="connsiteX2" fmla="*/ 1752600 w 1752600"/>
                <a:gd name="connsiteY2" fmla="*/ 0 h 1001486"/>
                <a:gd name="connsiteX3" fmla="*/ 1752600 w 1752600"/>
                <a:gd name="connsiteY3" fmla="*/ 544286 h 1001486"/>
                <a:gd name="connsiteX4" fmla="*/ 642257 w 1752600"/>
                <a:gd name="connsiteY4" fmla="*/ 1001486 h 1001486"/>
                <a:gd name="connsiteX5" fmla="*/ 21771 w 1752600"/>
                <a:gd name="connsiteY5" fmla="*/ 685800 h 1001486"/>
                <a:gd name="connsiteX6" fmla="*/ 0 w 1752600"/>
                <a:gd name="connsiteY6" fmla="*/ 87086 h 1001486"/>
                <a:gd name="connsiteX0" fmla="*/ 0 w 1807028"/>
                <a:gd name="connsiteY0" fmla="*/ 87086 h 1001486"/>
                <a:gd name="connsiteX1" fmla="*/ 631371 w 1807028"/>
                <a:gd name="connsiteY1" fmla="*/ 500743 h 1001486"/>
                <a:gd name="connsiteX2" fmla="*/ 1752600 w 1807028"/>
                <a:gd name="connsiteY2" fmla="*/ 0 h 1001486"/>
                <a:gd name="connsiteX3" fmla="*/ 1807028 w 1807028"/>
                <a:gd name="connsiteY3" fmla="*/ 522515 h 1001486"/>
                <a:gd name="connsiteX4" fmla="*/ 642257 w 1807028"/>
                <a:gd name="connsiteY4" fmla="*/ 1001486 h 1001486"/>
                <a:gd name="connsiteX5" fmla="*/ 21771 w 1807028"/>
                <a:gd name="connsiteY5" fmla="*/ 685800 h 1001486"/>
                <a:gd name="connsiteX6" fmla="*/ 0 w 1807028"/>
                <a:gd name="connsiteY6" fmla="*/ 87086 h 1001486"/>
                <a:gd name="connsiteX0" fmla="*/ 0 w 1807028"/>
                <a:gd name="connsiteY0" fmla="*/ 119743 h 1034143"/>
                <a:gd name="connsiteX1" fmla="*/ 631371 w 1807028"/>
                <a:gd name="connsiteY1" fmla="*/ 533400 h 1034143"/>
                <a:gd name="connsiteX2" fmla="*/ 1796143 w 1807028"/>
                <a:gd name="connsiteY2" fmla="*/ 0 h 1034143"/>
                <a:gd name="connsiteX3" fmla="*/ 1807028 w 1807028"/>
                <a:gd name="connsiteY3" fmla="*/ 555172 h 1034143"/>
                <a:gd name="connsiteX4" fmla="*/ 642257 w 1807028"/>
                <a:gd name="connsiteY4" fmla="*/ 1034143 h 1034143"/>
                <a:gd name="connsiteX5" fmla="*/ 21771 w 1807028"/>
                <a:gd name="connsiteY5" fmla="*/ 718457 h 1034143"/>
                <a:gd name="connsiteX6" fmla="*/ 0 w 1807028"/>
                <a:gd name="connsiteY6" fmla="*/ 119743 h 1034143"/>
                <a:gd name="connsiteX0" fmla="*/ 0 w 1807028"/>
                <a:gd name="connsiteY0" fmla="*/ 119743 h 1034143"/>
                <a:gd name="connsiteX1" fmla="*/ 609600 w 1807028"/>
                <a:gd name="connsiteY1" fmla="*/ 478971 h 1034143"/>
                <a:gd name="connsiteX2" fmla="*/ 1796143 w 1807028"/>
                <a:gd name="connsiteY2" fmla="*/ 0 h 1034143"/>
                <a:gd name="connsiteX3" fmla="*/ 1807028 w 1807028"/>
                <a:gd name="connsiteY3" fmla="*/ 555172 h 1034143"/>
                <a:gd name="connsiteX4" fmla="*/ 642257 w 1807028"/>
                <a:gd name="connsiteY4" fmla="*/ 1034143 h 1034143"/>
                <a:gd name="connsiteX5" fmla="*/ 21771 w 1807028"/>
                <a:gd name="connsiteY5" fmla="*/ 718457 h 1034143"/>
                <a:gd name="connsiteX6" fmla="*/ 0 w 1807028"/>
                <a:gd name="connsiteY6" fmla="*/ 119743 h 1034143"/>
                <a:gd name="connsiteX0" fmla="*/ 10886 w 1785257"/>
                <a:gd name="connsiteY0" fmla="*/ 87086 h 1034143"/>
                <a:gd name="connsiteX1" fmla="*/ 587829 w 1785257"/>
                <a:gd name="connsiteY1" fmla="*/ 478971 h 1034143"/>
                <a:gd name="connsiteX2" fmla="*/ 1774372 w 1785257"/>
                <a:gd name="connsiteY2" fmla="*/ 0 h 1034143"/>
                <a:gd name="connsiteX3" fmla="*/ 1785257 w 1785257"/>
                <a:gd name="connsiteY3" fmla="*/ 555172 h 1034143"/>
                <a:gd name="connsiteX4" fmla="*/ 620486 w 1785257"/>
                <a:gd name="connsiteY4" fmla="*/ 1034143 h 1034143"/>
                <a:gd name="connsiteX5" fmla="*/ 0 w 1785257"/>
                <a:gd name="connsiteY5" fmla="*/ 718457 h 1034143"/>
                <a:gd name="connsiteX6" fmla="*/ 10886 w 1785257"/>
                <a:gd name="connsiteY6" fmla="*/ 87086 h 1034143"/>
                <a:gd name="connsiteX0" fmla="*/ 455 w 1785257"/>
                <a:gd name="connsiteY0" fmla="*/ 69702 h 1034143"/>
                <a:gd name="connsiteX1" fmla="*/ 587829 w 1785257"/>
                <a:gd name="connsiteY1" fmla="*/ 478971 h 1034143"/>
                <a:gd name="connsiteX2" fmla="*/ 1774372 w 1785257"/>
                <a:gd name="connsiteY2" fmla="*/ 0 h 1034143"/>
                <a:gd name="connsiteX3" fmla="*/ 1785257 w 1785257"/>
                <a:gd name="connsiteY3" fmla="*/ 555172 h 1034143"/>
                <a:gd name="connsiteX4" fmla="*/ 620486 w 1785257"/>
                <a:gd name="connsiteY4" fmla="*/ 1034143 h 1034143"/>
                <a:gd name="connsiteX5" fmla="*/ 0 w 1785257"/>
                <a:gd name="connsiteY5" fmla="*/ 718457 h 1034143"/>
                <a:gd name="connsiteX6" fmla="*/ 455 w 1785257"/>
                <a:gd name="connsiteY6" fmla="*/ 69702 h 1034143"/>
                <a:gd name="connsiteX0" fmla="*/ 455 w 1774372"/>
                <a:gd name="connsiteY0" fmla="*/ 69702 h 1034143"/>
                <a:gd name="connsiteX1" fmla="*/ 587829 w 1774372"/>
                <a:gd name="connsiteY1" fmla="*/ 478971 h 1034143"/>
                <a:gd name="connsiteX2" fmla="*/ 1774372 w 1774372"/>
                <a:gd name="connsiteY2" fmla="*/ 0 h 1034143"/>
                <a:gd name="connsiteX3" fmla="*/ 1764396 w 1774372"/>
                <a:gd name="connsiteY3" fmla="*/ 555172 h 1034143"/>
                <a:gd name="connsiteX4" fmla="*/ 620486 w 1774372"/>
                <a:gd name="connsiteY4" fmla="*/ 1034143 h 1034143"/>
                <a:gd name="connsiteX5" fmla="*/ 0 w 1774372"/>
                <a:gd name="connsiteY5" fmla="*/ 718457 h 1034143"/>
                <a:gd name="connsiteX6" fmla="*/ 455 w 1774372"/>
                <a:gd name="connsiteY6" fmla="*/ 69702 h 1034143"/>
                <a:gd name="connsiteX0" fmla="*/ 455 w 1784803"/>
                <a:gd name="connsiteY0" fmla="*/ 66225 h 1030666"/>
                <a:gd name="connsiteX1" fmla="*/ 587829 w 1784803"/>
                <a:gd name="connsiteY1" fmla="*/ 475494 h 1030666"/>
                <a:gd name="connsiteX2" fmla="*/ 1784803 w 1784803"/>
                <a:gd name="connsiteY2" fmla="*/ 0 h 1030666"/>
                <a:gd name="connsiteX3" fmla="*/ 1764396 w 1784803"/>
                <a:gd name="connsiteY3" fmla="*/ 551695 h 1030666"/>
                <a:gd name="connsiteX4" fmla="*/ 620486 w 1784803"/>
                <a:gd name="connsiteY4" fmla="*/ 1030666 h 1030666"/>
                <a:gd name="connsiteX5" fmla="*/ 0 w 1784803"/>
                <a:gd name="connsiteY5" fmla="*/ 714980 h 1030666"/>
                <a:gd name="connsiteX6" fmla="*/ 455 w 1784803"/>
                <a:gd name="connsiteY6" fmla="*/ 66225 h 1030666"/>
                <a:gd name="connsiteX0" fmla="*/ 455 w 1784803"/>
                <a:gd name="connsiteY0" fmla="*/ 66225 h 1030666"/>
                <a:gd name="connsiteX1" fmla="*/ 619120 w 1784803"/>
                <a:gd name="connsiteY1" fmla="*/ 492878 h 1030666"/>
                <a:gd name="connsiteX2" fmla="*/ 1784803 w 1784803"/>
                <a:gd name="connsiteY2" fmla="*/ 0 h 1030666"/>
                <a:gd name="connsiteX3" fmla="*/ 1764396 w 1784803"/>
                <a:gd name="connsiteY3" fmla="*/ 551695 h 1030666"/>
                <a:gd name="connsiteX4" fmla="*/ 620486 w 1784803"/>
                <a:gd name="connsiteY4" fmla="*/ 1030666 h 1030666"/>
                <a:gd name="connsiteX5" fmla="*/ 0 w 1784803"/>
                <a:gd name="connsiteY5" fmla="*/ 714980 h 1030666"/>
                <a:gd name="connsiteX6" fmla="*/ 455 w 1784803"/>
                <a:gd name="connsiteY6" fmla="*/ 66225 h 103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4803" h="1030666">
                  <a:moveTo>
                    <a:pt x="455" y="66225"/>
                  </a:moveTo>
                  <a:lnTo>
                    <a:pt x="619120" y="492878"/>
                  </a:lnTo>
                  <a:lnTo>
                    <a:pt x="1784803" y="0"/>
                  </a:lnTo>
                  <a:lnTo>
                    <a:pt x="1764396" y="551695"/>
                  </a:lnTo>
                  <a:lnTo>
                    <a:pt x="620486" y="1030666"/>
                  </a:lnTo>
                  <a:lnTo>
                    <a:pt x="0" y="714980"/>
                  </a:lnTo>
                  <a:cubicBezTo>
                    <a:pt x="152" y="498728"/>
                    <a:pt x="303" y="282477"/>
                    <a:pt x="455" y="66225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822106" y="1932403"/>
              <a:ext cx="201488" cy="198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Connector 18"/>
            <p:cNvCxnSpPr>
              <a:stCxn id="48" idx="5"/>
              <a:endCxn id="44" idx="0"/>
            </p:cNvCxnSpPr>
            <p:nvPr/>
          </p:nvCxnSpPr>
          <p:spPr>
            <a:xfrm>
              <a:off x="3034479" y="2154505"/>
              <a:ext cx="456" cy="2854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4788024" y="1994598"/>
              <a:ext cx="0" cy="4453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endCxn id="41" idx="2"/>
            </p:cNvCxnSpPr>
            <p:nvPr/>
          </p:nvCxnSpPr>
          <p:spPr>
            <a:xfrm>
              <a:off x="3642200" y="1906603"/>
              <a:ext cx="23652" cy="33946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Freeform 45"/>
            <p:cNvSpPr/>
            <p:nvPr/>
          </p:nvSpPr>
          <p:spPr>
            <a:xfrm>
              <a:off x="3012882" y="2598560"/>
              <a:ext cx="1787931" cy="602649"/>
            </a:xfrm>
            <a:custGeom>
              <a:avLst/>
              <a:gdLst>
                <a:gd name="connsiteX0" fmla="*/ 0 w 1752600"/>
                <a:gd name="connsiteY0" fmla="*/ 87086 h 1001486"/>
                <a:gd name="connsiteX1" fmla="*/ 631371 w 1752600"/>
                <a:gd name="connsiteY1" fmla="*/ 500743 h 1001486"/>
                <a:gd name="connsiteX2" fmla="*/ 1752600 w 1752600"/>
                <a:gd name="connsiteY2" fmla="*/ 0 h 1001486"/>
                <a:gd name="connsiteX3" fmla="*/ 1752600 w 1752600"/>
                <a:gd name="connsiteY3" fmla="*/ 544286 h 1001486"/>
                <a:gd name="connsiteX4" fmla="*/ 642257 w 1752600"/>
                <a:gd name="connsiteY4" fmla="*/ 1001486 h 1001486"/>
                <a:gd name="connsiteX5" fmla="*/ 21771 w 1752600"/>
                <a:gd name="connsiteY5" fmla="*/ 685800 h 1001486"/>
                <a:gd name="connsiteX6" fmla="*/ 0 w 1752600"/>
                <a:gd name="connsiteY6" fmla="*/ 87086 h 1001486"/>
                <a:gd name="connsiteX0" fmla="*/ 0 w 1807028"/>
                <a:gd name="connsiteY0" fmla="*/ 87086 h 1001486"/>
                <a:gd name="connsiteX1" fmla="*/ 631371 w 1807028"/>
                <a:gd name="connsiteY1" fmla="*/ 500743 h 1001486"/>
                <a:gd name="connsiteX2" fmla="*/ 1752600 w 1807028"/>
                <a:gd name="connsiteY2" fmla="*/ 0 h 1001486"/>
                <a:gd name="connsiteX3" fmla="*/ 1807028 w 1807028"/>
                <a:gd name="connsiteY3" fmla="*/ 522515 h 1001486"/>
                <a:gd name="connsiteX4" fmla="*/ 642257 w 1807028"/>
                <a:gd name="connsiteY4" fmla="*/ 1001486 h 1001486"/>
                <a:gd name="connsiteX5" fmla="*/ 21771 w 1807028"/>
                <a:gd name="connsiteY5" fmla="*/ 685800 h 1001486"/>
                <a:gd name="connsiteX6" fmla="*/ 0 w 1807028"/>
                <a:gd name="connsiteY6" fmla="*/ 87086 h 1001486"/>
                <a:gd name="connsiteX0" fmla="*/ 0 w 1807028"/>
                <a:gd name="connsiteY0" fmla="*/ 119743 h 1034143"/>
                <a:gd name="connsiteX1" fmla="*/ 631371 w 1807028"/>
                <a:gd name="connsiteY1" fmla="*/ 533400 h 1034143"/>
                <a:gd name="connsiteX2" fmla="*/ 1796143 w 1807028"/>
                <a:gd name="connsiteY2" fmla="*/ 0 h 1034143"/>
                <a:gd name="connsiteX3" fmla="*/ 1807028 w 1807028"/>
                <a:gd name="connsiteY3" fmla="*/ 555172 h 1034143"/>
                <a:gd name="connsiteX4" fmla="*/ 642257 w 1807028"/>
                <a:gd name="connsiteY4" fmla="*/ 1034143 h 1034143"/>
                <a:gd name="connsiteX5" fmla="*/ 21771 w 1807028"/>
                <a:gd name="connsiteY5" fmla="*/ 718457 h 1034143"/>
                <a:gd name="connsiteX6" fmla="*/ 0 w 1807028"/>
                <a:gd name="connsiteY6" fmla="*/ 119743 h 1034143"/>
                <a:gd name="connsiteX0" fmla="*/ 0 w 1807028"/>
                <a:gd name="connsiteY0" fmla="*/ 119743 h 1034143"/>
                <a:gd name="connsiteX1" fmla="*/ 609600 w 1807028"/>
                <a:gd name="connsiteY1" fmla="*/ 478971 h 1034143"/>
                <a:gd name="connsiteX2" fmla="*/ 1796143 w 1807028"/>
                <a:gd name="connsiteY2" fmla="*/ 0 h 1034143"/>
                <a:gd name="connsiteX3" fmla="*/ 1807028 w 1807028"/>
                <a:gd name="connsiteY3" fmla="*/ 555172 h 1034143"/>
                <a:gd name="connsiteX4" fmla="*/ 642257 w 1807028"/>
                <a:gd name="connsiteY4" fmla="*/ 1034143 h 1034143"/>
                <a:gd name="connsiteX5" fmla="*/ 21771 w 1807028"/>
                <a:gd name="connsiteY5" fmla="*/ 718457 h 1034143"/>
                <a:gd name="connsiteX6" fmla="*/ 0 w 1807028"/>
                <a:gd name="connsiteY6" fmla="*/ 119743 h 1034143"/>
                <a:gd name="connsiteX0" fmla="*/ 10886 w 1785257"/>
                <a:gd name="connsiteY0" fmla="*/ 87086 h 1034143"/>
                <a:gd name="connsiteX1" fmla="*/ 587829 w 1785257"/>
                <a:gd name="connsiteY1" fmla="*/ 478971 h 1034143"/>
                <a:gd name="connsiteX2" fmla="*/ 1774372 w 1785257"/>
                <a:gd name="connsiteY2" fmla="*/ 0 h 1034143"/>
                <a:gd name="connsiteX3" fmla="*/ 1785257 w 1785257"/>
                <a:gd name="connsiteY3" fmla="*/ 555172 h 1034143"/>
                <a:gd name="connsiteX4" fmla="*/ 620486 w 1785257"/>
                <a:gd name="connsiteY4" fmla="*/ 1034143 h 1034143"/>
                <a:gd name="connsiteX5" fmla="*/ 0 w 1785257"/>
                <a:gd name="connsiteY5" fmla="*/ 718457 h 1034143"/>
                <a:gd name="connsiteX6" fmla="*/ 10886 w 1785257"/>
                <a:gd name="connsiteY6" fmla="*/ 87086 h 1034143"/>
                <a:gd name="connsiteX0" fmla="*/ 455 w 1785257"/>
                <a:gd name="connsiteY0" fmla="*/ 69702 h 1034143"/>
                <a:gd name="connsiteX1" fmla="*/ 587829 w 1785257"/>
                <a:gd name="connsiteY1" fmla="*/ 478971 h 1034143"/>
                <a:gd name="connsiteX2" fmla="*/ 1774372 w 1785257"/>
                <a:gd name="connsiteY2" fmla="*/ 0 h 1034143"/>
                <a:gd name="connsiteX3" fmla="*/ 1785257 w 1785257"/>
                <a:gd name="connsiteY3" fmla="*/ 555172 h 1034143"/>
                <a:gd name="connsiteX4" fmla="*/ 620486 w 1785257"/>
                <a:gd name="connsiteY4" fmla="*/ 1034143 h 1034143"/>
                <a:gd name="connsiteX5" fmla="*/ 0 w 1785257"/>
                <a:gd name="connsiteY5" fmla="*/ 718457 h 1034143"/>
                <a:gd name="connsiteX6" fmla="*/ 455 w 1785257"/>
                <a:gd name="connsiteY6" fmla="*/ 69702 h 1034143"/>
                <a:gd name="connsiteX0" fmla="*/ 455 w 1774372"/>
                <a:gd name="connsiteY0" fmla="*/ 69702 h 1034143"/>
                <a:gd name="connsiteX1" fmla="*/ 587829 w 1774372"/>
                <a:gd name="connsiteY1" fmla="*/ 478971 h 1034143"/>
                <a:gd name="connsiteX2" fmla="*/ 1774372 w 1774372"/>
                <a:gd name="connsiteY2" fmla="*/ 0 h 1034143"/>
                <a:gd name="connsiteX3" fmla="*/ 1764396 w 1774372"/>
                <a:gd name="connsiteY3" fmla="*/ 555172 h 1034143"/>
                <a:gd name="connsiteX4" fmla="*/ 620486 w 1774372"/>
                <a:gd name="connsiteY4" fmla="*/ 1034143 h 1034143"/>
                <a:gd name="connsiteX5" fmla="*/ 0 w 1774372"/>
                <a:gd name="connsiteY5" fmla="*/ 718457 h 1034143"/>
                <a:gd name="connsiteX6" fmla="*/ 455 w 1774372"/>
                <a:gd name="connsiteY6" fmla="*/ 69702 h 1034143"/>
                <a:gd name="connsiteX0" fmla="*/ 455 w 1784803"/>
                <a:gd name="connsiteY0" fmla="*/ 66225 h 1030666"/>
                <a:gd name="connsiteX1" fmla="*/ 587829 w 1784803"/>
                <a:gd name="connsiteY1" fmla="*/ 475494 h 1030666"/>
                <a:gd name="connsiteX2" fmla="*/ 1784803 w 1784803"/>
                <a:gd name="connsiteY2" fmla="*/ 0 h 1030666"/>
                <a:gd name="connsiteX3" fmla="*/ 1764396 w 1784803"/>
                <a:gd name="connsiteY3" fmla="*/ 551695 h 1030666"/>
                <a:gd name="connsiteX4" fmla="*/ 620486 w 1784803"/>
                <a:gd name="connsiteY4" fmla="*/ 1030666 h 1030666"/>
                <a:gd name="connsiteX5" fmla="*/ 0 w 1784803"/>
                <a:gd name="connsiteY5" fmla="*/ 714980 h 1030666"/>
                <a:gd name="connsiteX6" fmla="*/ 455 w 1784803"/>
                <a:gd name="connsiteY6" fmla="*/ 66225 h 1030666"/>
                <a:gd name="connsiteX0" fmla="*/ 455 w 1784803"/>
                <a:gd name="connsiteY0" fmla="*/ 66225 h 1030666"/>
                <a:gd name="connsiteX1" fmla="*/ 619120 w 1784803"/>
                <a:gd name="connsiteY1" fmla="*/ 492878 h 1030666"/>
                <a:gd name="connsiteX2" fmla="*/ 1784803 w 1784803"/>
                <a:gd name="connsiteY2" fmla="*/ 0 h 1030666"/>
                <a:gd name="connsiteX3" fmla="*/ 1764396 w 1784803"/>
                <a:gd name="connsiteY3" fmla="*/ 551695 h 1030666"/>
                <a:gd name="connsiteX4" fmla="*/ 620486 w 1784803"/>
                <a:gd name="connsiteY4" fmla="*/ 1030666 h 1030666"/>
                <a:gd name="connsiteX5" fmla="*/ 0 w 1784803"/>
                <a:gd name="connsiteY5" fmla="*/ 714980 h 1030666"/>
                <a:gd name="connsiteX6" fmla="*/ 455 w 1784803"/>
                <a:gd name="connsiteY6" fmla="*/ 66225 h 1030666"/>
                <a:gd name="connsiteX0" fmla="*/ 19911 w 1804259"/>
                <a:gd name="connsiteY0" fmla="*/ 66225 h 1030666"/>
                <a:gd name="connsiteX1" fmla="*/ 638576 w 1804259"/>
                <a:gd name="connsiteY1" fmla="*/ 492878 h 1030666"/>
                <a:gd name="connsiteX2" fmla="*/ 1804259 w 1804259"/>
                <a:gd name="connsiteY2" fmla="*/ 0 h 1030666"/>
                <a:gd name="connsiteX3" fmla="*/ 1783852 w 1804259"/>
                <a:gd name="connsiteY3" fmla="*/ 551695 h 1030666"/>
                <a:gd name="connsiteX4" fmla="*/ 639942 w 1804259"/>
                <a:gd name="connsiteY4" fmla="*/ 1030666 h 1030666"/>
                <a:gd name="connsiteX5" fmla="*/ 0 w 1804259"/>
                <a:gd name="connsiteY5" fmla="*/ 325874 h 1030666"/>
                <a:gd name="connsiteX6" fmla="*/ 19911 w 1804259"/>
                <a:gd name="connsiteY6" fmla="*/ 66225 h 1030666"/>
                <a:gd name="connsiteX0" fmla="*/ 19911 w 1804259"/>
                <a:gd name="connsiteY0" fmla="*/ 66225 h 602649"/>
                <a:gd name="connsiteX1" fmla="*/ 638576 w 1804259"/>
                <a:gd name="connsiteY1" fmla="*/ 492878 h 602649"/>
                <a:gd name="connsiteX2" fmla="*/ 1804259 w 1804259"/>
                <a:gd name="connsiteY2" fmla="*/ 0 h 602649"/>
                <a:gd name="connsiteX3" fmla="*/ 1783852 w 1804259"/>
                <a:gd name="connsiteY3" fmla="*/ 551695 h 602649"/>
                <a:gd name="connsiteX4" fmla="*/ 610759 w 1804259"/>
                <a:gd name="connsiteY4" fmla="*/ 602649 h 602649"/>
                <a:gd name="connsiteX5" fmla="*/ 0 w 1804259"/>
                <a:gd name="connsiteY5" fmla="*/ 325874 h 602649"/>
                <a:gd name="connsiteX6" fmla="*/ 19911 w 1804259"/>
                <a:gd name="connsiteY6" fmla="*/ 66225 h 602649"/>
                <a:gd name="connsiteX0" fmla="*/ 19911 w 1804259"/>
                <a:gd name="connsiteY0" fmla="*/ 66225 h 602649"/>
                <a:gd name="connsiteX1" fmla="*/ 638576 w 1804259"/>
                <a:gd name="connsiteY1" fmla="*/ 492878 h 602649"/>
                <a:gd name="connsiteX2" fmla="*/ 1804259 w 1804259"/>
                <a:gd name="connsiteY2" fmla="*/ 0 h 602649"/>
                <a:gd name="connsiteX3" fmla="*/ 1793580 w 1804259"/>
                <a:gd name="connsiteY3" fmla="*/ 94495 h 602649"/>
                <a:gd name="connsiteX4" fmla="*/ 610759 w 1804259"/>
                <a:gd name="connsiteY4" fmla="*/ 602649 h 602649"/>
                <a:gd name="connsiteX5" fmla="*/ 0 w 1804259"/>
                <a:gd name="connsiteY5" fmla="*/ 325874 h 602649"/>
                <a:gd name="connsiteX6" fmla="*/ 19911 w 1804259"/>
                <a:gd name="connsiteY6" fmla="*/ 66225 h 602649"/>
                <a:gd name="connsiteX0" fmla="*/ 317 w 1784665"/>
                <a:gd name="connsiteY0" fmla="*/ 66225 h 602649"/>
                <a:gd name="connsiteX1" fmla="*/ 618982 w 1784665"/>
                <a:gd name="connsiteY1" fmla="*/ 492878 h 602649"/>
                <a:gd name="connsiteX2" fmla="*/ 1784665 w 1784665"/>
                <a:gd name="connsiteY2" fmla="*/ 0 h 602649"/>
                <a:gd name="connsiteX3" fmla="*/ 1773986 w 1784665"/>
                <a:gd name="connsiteY3" fmla="*/ 94495 h 602649"/>
                <a:gd name="connsiteX4" fmla="*/ 591165 w 1784665"/>
                <a:gd name="connsiteY4" fmla="*/ 602649 h 602649"/>
                <a:gd name="connsiteX5" fmla="*/ 0 w 1784665"/>
                <a:gd name="connsiteY5" fmla="*/ 116868 h 602649"/>
                <a:gd name="connsiteX6" fmla="*/ 317 w 1784665"/>
                <a:gd name="connsiteY6" fmla="*/ 66225 h 602649"/>
                <a:gd name="connsiteX0" fmla="*/ 3583 w 1787931"/>
                <a:gd name="connsiteY0" fmla="*/ 66225 h 602649"/>
                <a:gd name="connsiteX1" fmla="*/ 622248 w 1787931"/>
                <a:gd name="connsiteY1" fmla="*/ 492878 h 602649"/>
                <a:gd name="connsiteX2" fmla="*/ 1787931 w 1787931"/>
                <a:gd name="connsiteY2" fmla="*/ 0 h 602649"/>
                <a:gd name="connsiteX3" fmla="*/ 1777252 w 1787931"/>
                <a:gd name="connsiteY3" fmla="*/ 94495 h 602649"/>
                <a:gd name="connsiteX4" fmla="*/ 594431 w 1787931"/>
                <a:gd name="connsiteY4" fmla="*/ 602649 h 602649"/>
                <a:gd name="connsiteX5" fmla="*/ 0 w 1787931"/>
                <a:gd name="connsiteY5" fmla="*/ 100539 h 602649"/>
                <a:gd name="connsiteX6" fmla="*/ 3583 w 1787931"/>
                <a:gd name="connsiteY6" fmla="*/ 66225 h 60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7931" h="602649">
                  <a:moveTo>
                    <a:pt x="3583" y="66225"/>
                  </a:moveTo>
                  <a:lnTo>
                    <a:pt x="622248" y="492878"/>
                  </a:lnTo>
                  <a:lnTo>
                    <a:pt x="1787931" y="0"/>
                  </a:lnTo>
                  <a:lnTo>
                    <a:pt x="1777252" y="94495"/>
                  </a:lnTo>
                  <a:lnTo>
                    <a:pt x="594431" y="602649"/>
                  </a:lnTo>
                  <a:cubicBezTo>
                    <a:pt x="387602" y="497420"/>
                    <a:pt x="206829" y="205768"/>
                    <a:pt x="0" y="100539"/>
                  </a:cubicBezTo>
                  <a:cubicBezTo>
                    <a:pt x="152" y="-115713"/>
                    <a:pt x="3431" y="282477"/>
                    <a:pt x="3583" y="66225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872062" y="2521877"/>
              <a:ext cx="625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Mud</a:t>
              </a:r>
              <a:endParaRPr lang="en-GB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319954" y="888530"/>
            <a:ext cx="3833177" cy="5817706"/>
            <a:chOff x="5319954" y="888530"/>
            <a:chExt cx="3833177" cy="5817706"/>
          </a:xfrm>
        </p:grpSpPr>
        <p:pic>
          <p:nvPicPr>
            <p:cNvPr id="73" name="Picture 72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713"/>
            <a:stretch/>
          </p:blipFill>
          <p:spPr bwMode="auto">
            <a:xfrm>
              <a:off x="5737877" y="888530"/>
              <a:ext cx="2477513" cy="15443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6111914" y="3832475"/>
              <a:ext cx="1785257" cy="2873761"/>
            </a:xfrm>
            <a:custGeom>
              <a:avLst/>
              <a:gdLst>
                <a:gd name="connsiteX0" fmla="*/ 0 w 1785257"/>
                <a:gd name="connsiteY0" fmla="*/ 10886 h 4071257"/>
                <a:gd name="connsiteX1" fmla="*/ 43543 w 1785257"/>
                <a:gd name="connsiteY1" fmla="*/ 3603171 h 4071257"/>
                <a:gd name="connsiteX2" fmla="*/ 642257 w 1785257"/>
                <a:gd name="connsiteY2" fmla="*/ 4071257 h 4071257"/>
                <a:gd name="connsiteX3" fmla="*/ 1719943 w 1785257"/>
                <a:gd name="connsiteY3" fmla="*/ 3254828 h 4071257"/>
                <a:gd name="connsiteX4" fmla="*/ 1785257 w 1785257"/>
                <a:gd name="connsiteY4" fmla="*/ 0 h 407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257" h="4071257">
                  <a:moveTo>
                    <a:pt x="0" y="10886"/>
                  </a:moveTo>
                  <a:lnTo>
                    <a:pt x="43543" y="3603171"/>
                  </a:lnTo>
                  <a:lnTo>
                    <a:pt x="642257" y="4071257"/>
                  </a:lnTo>
                  <a:lnTo>
                    <a:pt x="1719943" y="3254828"/>
                  </a:lnTo>
                  <a:lnTo>
                    <a:pt x="1785257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Freeform 74"/>
            <p:cNvSpPr/>
            <p:nvPr/>
          </p:nvSpPr>
          <p:spPr>
            <a:xfrm>
              <a:off x="6125821" y="4583589"/>
              <a:ext cx="1738693" cy="1001486"/>
            </a:xfrm>
            <a:custGeom>
              <a:avLst/>
              <a:gdLst>
                <a:gd name="connsiteX0" fmla="*/ 0 w 1752600"/>
                <a:gd name="connsiteY0" fmla="*/ 87086 h 1001486"/>
                <a:gd name="connsiteX1" fmla="*/ 631371 w 1752600"/>
                <a:gd name="connsiteY1" fmla="*/ 500743 h 1001486"/>
                <a:gd name="connsiteX2" fmla="*/ 1752600 w 1752600"/>
                <a:gd name="connsiteY2" fmla="*/ 0 h 1001486"/>
                <a:gd name="connsiteX3" fmla="*/ 1752600 w 1752600"/>
                <a:gd name="connsiteY3" fmla="*/ 544286 h 1001486"/>
                <a:gd name="connsiteX4" fmla="*/ 642257 w 1752600"/>
                <a:gd name="connsiteY4" fmla="*/ 1001486 h 1001486"/>
                <a:gd name="connsiteX5" fmla="*/ 21771 w 1752600"/>
                <a:gd name="connsiteY5" fmla="*/ 685800 h 1001486"/>
                <a:gd name="connsiteX6" fmla="*/ 0 w 1752600"/>
                <a:gd name="connsiteY6" fmla="*/ 87086 h 1001486"/>
                <a:gd name="connsiteX0" fmla="*/ 0 w 1738693"/>
                <a:gd name="connsiteY0" fmla="*/ 87086 h 1001486"/>
                <a:gd name="connsiteX1" fmla="*/ 617464 w 1738693"/>
                <a:gd name="connsiteY1" fmla="*/ 500743 h 1001486"/>
                <a:gd name="connsiteX2" fmla="*/ 1738693 w 1738693"/>
                <a:gd name="connsiteY2" fmla="*/ 0 h 1001486"/>
                <a:gd name="connsiteX3" fmla="*/ 1738693 w 1738693"/>
                <a:gd name="connsiteY3" fmla="*/ 544286 h 1001486"/>
                <a:gd name="connsiteX4" fmla="*/ 628350 w 1738693"/>
                <a:gd name="connsiteY4" fmla="*/ 1001486 h 1001486"/>
                <a:gd name="connsiteX5" fmla="*/ 7864 w 1738693"/>
                <a:gd name="connsiteY5" fmla="*/ 685800 h 1001486"/>
                <a:gd name="connsiteX6" fmla="*/ 0 w 1738693"/>
                <a:gd name="connsiteY6" fmla="*/ 87086 h 100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8693" h="1001486">
                  <a:moveTo>
                    <a:pt x="0" y="87086"/>
                  </a:moveTo>
                  <a:lnTo>
                    <a:pt x="617464" y="500743"/>
                  </a:lnTo>
                  <a:lnTo>
                    <a:pt x="1738693" y="0"/>
                  </a:lnTo>
                  <a:lnTo>
                    <a:pt x="1738693" y="544286"/>
                  </a:lnTo>
                  <a:lnTo>
                    <a:pt x="628350" y="1001486"/>
                  </a:lnTo>
                  <a:lnTo>
                    <a:pt x="7864" y="685800"/>
                  </a:lnTo>
                  <a:lnTo>
                    <a:pt x="0" y="87086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Freeform 75"/>
            <p:cNvSpPr/>
            <p:nvPr/>
          </p:nvSpPr>
          <p:spPr>
            <a:xfrm>
              <a:off x="6130664" y="5087168"/>
              <a:ext cx="1733850" cy="1001486"/>
            </a:xfrm>
            <a:custGeom>
              <a:avLst/>
              <a:gdLst>
                <a:gd name="connsiteX0" fmla="*/ 0 w 1752600"/>
                <a:gd name="connsiteY0" fmla="*/ 87086 h 1001486"/>
                <a:gd name="connsiteX1" fmla="*/ 631371 w 1752600"/>
                <a:gd name="connsiteY1" fmla="*/ 500743 h 1001486"/>
                <a:gd name="connsiteX2" fmla="*/ 1752600 w 1752600"/>
                <a:gd name="connsiteY2" fmla="*/ 0 h 1001486"/>
                <a:gd name="connsiteX3" fmla="*/ 1752600 w 1752600"/>
                <a:gd name="connsiteY3" fmla="*/ 544286 h 1001486"/>
                <a:gd name="connsiteX4" fmla="*/ 642257 w 1752600"/>
                <a:gd name="connsiteY4" fmla="*/ 1001486 h 1001486"/>
                <a:gd name="connsiteX5" fmla="*/ 21771 w 1752600"/>
                <a:gd name="connsiteY5" fmla="*/ 685800 h 1001486"/>
                <a:gd name="connsiteX6" fmla="*/ 0 w 1752600"/>
                <a:gd name="connsiteY6" fmla="*/ 87086 h 1001486"/>
                <a:gd name="connsiteX0" fmla="*/ 10886 w 1730829"/>
                <a:gd name="connsiteY0" fmla="*/ 87086 h 1001486"/>
                <a:gd name="connsiteX1" fmla="*/ 609600 w 1730829"/>
                <a:gd name="connsiteY1" fmla="*/ 500743 h 1001486"/>
                <a:gd name="connsiteX2" fmla="*/ 1730829 w 1730829"/>
                <a:gd name="connsiteY2" fmla="*/ 0 h 1001486"/>
                <a:gd name="connsiteX3" fmla="*/ 1730829 w 1730829"/>
                <a:gd name="connsiteY3" fmla="*/ 544286 h 1001486"/>
                <a:gd name="connsiteX4" fmla="*/ 620486 w 1730829"/>
                <a:gd name="connsiteY4" fmla="*/ 1001486 h 1001486"/>
                <a:gd name="connsiteX5" fmla="*/ 0 w 1730829"/>
                <a:gd name="connsiteY5" fmla="*/ 685800 h 1001486"/>
                <a:gd name="connsiteX6" fmla="*/ 10886 w 1730829"/>
                <a:gd name="connsiteY6" fmla="*/ 87086 h 1001486"/>
                <a:gd name="connsiteX0" fmla="*/ 0 w 1733850"/>
                <a:gd name="connsiteY0" fmla="*/ 87086 h 1001486"/>
                <a:gd name="connsiteX1" fmla="*/ 612621 w 1733850"/>
                <a:gd name="connsiteY1" fmla="*/ 500743 h 1001486"/>
                <a:gd name="connsiteX2" fmla="*/ 1733850 w 1733850"/>
                <a:gd name="connsiteY2" fmla="*/ 0 h 1001486"/>
                <a:gd name="connsiteX3" fmla="*/ 1733850 w 1733850"/>
                <a:gd name="connsiteY3" fmla="*/ 544286 h 1001486"/>
                <a:gd name="connsiteX4" fmla="*/ 623507 w 1733850"/>
                <a:gd name="connsiteY4" fmla="*/ 1001486 h 1001486"/>
                <a:gd name="connsiteX5" fmla="*/ 3021 w 1733850"/>
                <a:gd name="connsiteY5" fmla="*/ 685800 h 1001486"/>
                <a:gd name="connsiteX6" fmla="*/ 0 w 1733850"/>
                <a:gd name="connsiteY6" fmla="*/ 87086 h 1001486"/>
                <a:gd name="connsiteX0" fmla="*/ 0 w 1733850"/>
                <a:gd name="connsiteY0" fmla="*/ 87086 h 1001486"/>
                <a:gd name="connsiteX1" fmla="*/ 612621 w 1733850"/>
                <a:gd name="connsiteY1" fmla="*/ 500743 h 1001486"/>
                <a:gd name="connsiteX2" fmla="*/ 1733850 w 1733850"/>
                <a:gd name="connsiteY2" fmla="*/ 0 h 1001486"/>
                <a:gd name="connsiteX3" fmla="*/ 1733850 w 1733850"/>
                <a:gd name="connsiteY3" fmla="*/ 544286 h 1001486"/>
                <a:gd name="connsiteX4" fmla="*/ 623507 w 1733850"/>
                <a:gd name="connsiteY4" fmla="*/ 1001486 h 1001486"/>
                <a:gd name="connsiteX5" fmla="*/ 16928 w 1733850"/>
                <a:gd name="connsiteY5" fmla="*/ 685800 h 1001486"/>
                <a:gd name="connsiteX6" fmla="*/ 0 w 1733850"/>
                <a:gd name="connsiteY6" fmla="*/ 87086 h 1001486"/>
                <a:gd name="connsiteX0" fmla="*/ 0 w 1733850"/>
                <a:gd name="connsiteY0" fmla="*/ 87086 h 1001486"/>
                <a:gd name="connsiteX1" fmla="*/ 612621 w 1733850"/>
                <a:gd name="connsiteY1" fmla="*/ 500743 h 1001486"/>
                <a:gd name="connsiteX2" fmla="*/ 1733850 w 1733850"/>
                <a:gd name="connsiteY2" fmla="*/ 0 h 1001486"/>
                <a:gd name="connsiteX3" fmla="*/ 1712989 w 1733850"/>
                <a:gd name="connsiteY3" fmla="*/ 547762 h 1001486"/>
                <a:gd name="connsiteX4" fmla="*/ 623507 w 1733850"/>
                <a:gd name="connsiteY4" fmla="*/ 1001486 h 1001486"/>
                <a:gd name="connsiteX5" fmla="*/ 16928 w 1733850"/>
                <a:gd name="connsiteY5" fmla="*/ 685800 h 1001486"/>
                <a:gd name="connsiteX6" fmla="*/ 0 w 1733850"/>
                <a:gd name="connsiteY6" fmla="*/ 87086 h 100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850" h="1001486">
                  <a:moveTo>
                    <a:pt x="0" y="87086"/>
                  </a:moveTo>
                  <a:lnTo>
                    <a:pt x="612621" y="500743"/>
                  </a:lnTo>
                  <a:lnTo>
                    <a:pt x="1733850" y="0"/>
                  </a:lnTo>
                  <a:lnTo>
                    <a:pt x="1712989" y="547762"/>
                  </a:lnTo>
                  <a:lnTo>
                    <a:pt x="623507" y="1001486"/>
                  </a:lnTo>
                  <a:lnTo>
                    <a:pt x="16928" y="685800"/>
                  </a:lnTo>
                  <a:lnTo>
                    <a:pt x="0" y="87086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6122799" y="3754933"/>
              <a:ext cx="1771206" cy="1054460"/>
            </a:xfrm>
            <a:custGeom>
              <a:avLst/>
              <a:gdLst>
                <a:gd name="connsiteX0" fmla="*/ 0 w 1752600"/>
                <a:gd name="connsiteY0" fmla="*/ 87086 h 1001486"/>
                <a:gd name="connsiteX1" fmla="*/ 631371 w 1752600"/>
                <a:gd name="connsiteY1" fmla="*/ 500743 h 1001486"/>
                <a:gd name="connsiteX2" fmla="*/ 1752600 w 1752600"/>
                <a:gd name="connsiteY2" fmla="*/ 0 h 1001486"/>
                <a:gd name="connsiteX3" fmla="*/ 1752600 w 1752600"/>
                <a:gd name="connsiteY3" fmla="*/ 544286 h 1001486"/>
                <a:gd name="connsiteX4" fmla="*/ 642257 w 1752600"/>
                <a:gd name="connsiteY4" fmla="*/ 1001486 h 1001486"/>
                <a:gd name="connsiteX5" fmla="*/ 21771 w 1752600"/>
                <a:gd name="connsiteY5" fmla="*/ 685800 h 1001486"/>
                <a:gd name="connsiteX6" fmla="*/ 0 w 1752600"/>
                <a:gd name="connsiteY6" fmla="*/ 87086 h 1001486"/>
                <a:gd name="connsiteX0" fmla="*/ 0 w 1807028"/>
                <a:gd name="connsiteY0" fmla="*/ 87086 h 1001486"/>
                <a:gd name="connsiteX1" fmla="*/ 631371 w 1807028"/>
                <a:gd name="connsiteY1" fmla="*/ 500743 h 1001486"/>
                <a:gd name="connsiteX2" fmla="*/ 1752600 w 1807028"/>
                <a:gd name="connsiteY2" fmla="*/ 0 h 1001486"/>
                <a:gd name="connsiteX3" fmla="*/ 1807028 w 1807028"/>
                <a:gd name="connsiteY3" fmla="*/ 522515 h 1001486"/>
                <a:gd name="connsiteX4" fmla="*/ 642257 w 1807028"/>
                <a:gd name="connsiteY4" fmla="*/ 1001486 h 1001486"/>
                <a:gd name="connsiteX5" fmla="*/ 21771 w 1807028"/>
                <a:gd name="connsiteY5" fmla="*/ 685800 h 1001486"/>
                <a:gd name="connsiteX6" fmla="*/ 0 w 1807028"/>
                <a:gd name="connsiteY6" fmla="*/ 87086 h 1001486"/>
                <a:gd name="connsiteX0" fmla="*/ 0 w 1807028"/>
                <a:gd name="connsiteY0" fmla="*/ 119743 h 1034143"/>
                <a:gd name="connsiteX1" fmla="*/ 631371 w 1807028"/>
                <a:gd name="connsiteY1" fmla="*/ 533400 h 1034143"/>
                <a:gd name="connsiteX2" fmla="*/ 1796143 w 1807028"/>
                <a:gd name="connsiteY2" fmla="*/ 0 h 1034143"/>
                <a:gd name="connsiteX3" fmla="*/ 1807028 w 1807028"/>
                <a:gd name="connsiteY3" fmla="*/ 555172 h 1034143"/>
                <a:gd name="connsiteX4" fmla="*/ 642257 w 1807028"/>
                <a:gd name="connsiteY4" fmla="*/ 1034143 h 1034143"/>
                <a:gd name="connsiteX5" fmla="*/ 21771 w 1807028"/>
                <a:gd name="connsiteY5" fmla="*/ 718457 h 1034143"/>
                <a:gd name="connsiteX6" fmla="*/ 0 w 1807028"/>
                <a:gd name="connsiteY6" fmla="*/ 119743 h 1034143"/>
                <a:gd name="connsiteX0" fmla="*/ 0 w 1807028"/>
                <a:gd name="connsiteY0" fmla="*/ 119743 h 1034143"/>
                <a:gd name="connsiteX1" fmla="*/ 609600 w 1807028"/>
                <a:gd name="connsiteY1" fmla="*/ 478971 h 1034143"/>
                <a:gd name="connsiteX2" fmla="*/ 1796143 w 1807028"/>
                <a:gd name="connsiteY2" fmla="*/ 0 h 1034143"/>
                <a:gd name="connsiteX3" fmla="*/ 1807028 w 1807028"/>
                <a:gd name="connsiteY3" fmla="*/ 555172 h 1034143"/>
                <a:gd name="connsiteX4" fmla="*/ 642257 w 1807028"/>
                <a:gd name="connsiteY4" fmla="*/ 1034143 h 1034143"/>
                <a:gd name="connsiteX5" fmla="*/ 21771 w 1807028"/>
                <a:gd name="connsiteY5" fmla="*/ 718457 h 1034143"/>
                <a:gd name="connsiteX6" fmla="*/ 0 w 1807028"/>
                <a:gd name="connsiteY6" fmla="*/ 119743 h 1034143"/>
                <a:gd name="connsiteX0" fmla="*/ 10886 w 1785257"/>
                <a:gd name="connsiteY0" fmla="*/ 87086 h 1034143"/>
                <a:gd name="connsiteX1" fmla="*/ 587829 w 1785257"/>
                <a:gd name="connsiteY1" fmla="*/ 478971 h 1034143"/>
                <a:gd name="connsiteX2" fmla="*/ 1774372 w 1785257"/>
                <a:gd name="connsiteY2" fmla="*/ 0 h 1034143"/>
                <a:gd name="connsiteX3" fmla="*/ 1785257 w 1785257"/>
                <a:gd name="connsiteY3" fmla="*/ 555172 h 1034143"/>
                <a:gd name="connsiteX4" fmla="*/ 620486 w 1785257"/>
                <a:gd name="connsiteY4" fmla="*/ 1034143 h 1034143"/>
                <a:gd name="connsiteX5" fmla="*/ 0 w 1785257"/>
                <a:gd name="connsiteY5" fmla="*/ 718457 h 1034143"/>
                <a:gd name="connsiteX6" fmla="*/ 10886 w 1785257"/>
                <a:gd name="connsiteY6" fmla="*/ 87086 h 1034143"/>
                <a:gd name="connsiteX0" fmla="*/ 455 w 1785257"/>
                <a:gd name="connsiteY0" fmla="*/ 69702 h 1034143"/>
                <a:gd name="connsiteX1" fmla="*/ 587829 w 1785257"/>
                <a:gd name="connsiteY1" fmla="*/ 478971 h 1034143"/>
                <a:gd name="connsiteX2" fmla="*/ 1774372 w 1785257"/>
                <a:gd name="connsiteY2" fmla="*/ 0 h 1034143"/>
                <a:gd name="connsiteX3" fmla="*/ 1785257 w 1785257"/>
                <a:gd name="connsiteY3" fmla="*/ 555172 h 1034143"/>
                <a:gd name="connsiteX4" fmla="*/ 620486 w 1785257"/>
                <a:gd name="connsiteY4" fmla="*/ 1034143 h 1034143"/>
                <a:gd name="connsiteX5" fmla="*/ 0 w 1785257"/>
                <a:gd name="connsiteY5" fmla="*/ 718457 h 1034143"/>
                <a:gd name="connsiteX6" fmla="*/ 455 w 1785257"/>
                <a:gd name="connsiteY6" fmla="*/ 69702 h 1034143"/>
                <a:gd name="connsiteX0" fmla="*/ 455 w 1774372"/>
                <a:gd name="connsiteY0" fmla="*/ 69702 h 1034143"/>
                <a:gd name="connsiteX1" fmla="*/ 587829 w 1774372"/>
                <a:gd name="connsiteY1" fmla="*/ 478971 h 1034143"/>
                <a:gd name="connsiteX2" fmla="*/ 1774372 w 1774372"/>
                <a:gd name="connsiteY2" fmla="*/ 0 h 1034143"/>
                <a:gd name="connsiteX3" fmla="*/ 1764396 w 1774372"/>
                <a:gd name="connsiteY3" fmla="*/ 555172 h 1034143"/>
                <a:gd name="connsiteX4" fmla="*/ 620486 w 1774372"/>
                <a:gd name="connsiteY4" fmla="*/ 1034143 h 1034143"/>
                <a:gd name="connsiteX5" fmla="*/ 0 w 1774372"/>
                <a:gd name="connsiteY5" fmla="*/ 718457 h 1034143"/>
                <a:gd name="connsiteX6" fmla="*/ 455 w 1774372"/>
                <a:gd name="connsiteY6" fmla="*/ 69702 h 1034143"/>
                <a:gd name="connsiteX0" fmla="*/ 455 w 1784803"/>
                <a:gd name="connsiteY0" fmla="*/ 66225 h 1030666"/>
                <a:gd name="connsiteX1" fmla="*/ 587829 w 1784803"/>
                <a:gd name="connsiteY1" fmla="*/ 475494 h 1030666"/>
                <a:gd name="connsiteX2" fmla="*/ 1784803 w 1784803"/>
                <a:gd name="connsiteY2" fmla="*/ 0 h 1030666"/>
                <a:gd name="connsiteX3" fmla="*/ 1764396 w 1784803"/>
                <a:gd name="connsiteY3" fmla="*/ 551695 h 1030666"/>
                <a:gd name="connsiteX4" fmla="*/ 620486 w 1784803"/>
                <a:gd name="connsiteY4" fmla="*/ 1030666 h 1030666"/>
                <a:gd name="connsiteX5" fmla="*/ 0 w 1784803"/>
                <a:gd name="connsiteY5" fmla="*/ 714980 h 1030666"/>
                <a:gd name="connsiteX6" fmla="*/ 455 w 1784803"/>
                <a:gd name="connsiteY6" fmla="*/ 66225 h 1030666"/>
                <a:gd name="connsiteX0" fmla="*/ 455 w 1784803"/>
                <a:gd name="connsiteY0" fmla="*/ 66225 h 1030666"/>
                <a:gd name="connsiteX1" fmla="*/ 619120 w 1784803"/>
                <a:gd name="connsiteY1" fmla="*/ 492878 h 1030666"/>
                <a:gd name="connsiteX2" fmla="*/ 1784803 w 1784803"/>
                <a:gd name="connsiteY2" fmla="*/ 0 h 1030666"/>
                <a:gd name="connsiteX3" fmla="*/ 1764396 w 1784803"/>
                <a:gd name="connsiteY3" fmla="*/ 551695 h 1030666"/>
                <a:gd name="connsiteX4" fmla="*/ 620486 w 1784803"/>
                <a:gd name="connsiteY4" fmla="*/ 1030666 h 1030666"/>
                <a:gd name="connsiteX5" fmla="*/ 0 w 1784803"/>
                <a:gd name="connsiteY5" fmla="*/ 714980 h 1030666"/>
                <a:gd name="connsiteX6" fmla="*/ 455 w 1784803"/>
                <a:gd name="connsiteY6" fmla="*/ 66225 h 1030666"/>
                <a:gd name="connsiteX0" fmla="*/ 455 w 1771206"/>
                <a:gd name="connsiteY0" fmla="*/ 90019 h 1054460"/>
                <a:gd name="connsiteX1" fmla="*/ 619120 w 1771206"/>
                <a:gd name="connsiteY1" fmla="*/ 516672 h 1054460"/>
                <a:gd name="connsiteX2" fmla="*/ 1771206 w 1771206"/>
                <a:gd name="connsiteY2" fmla="*/ 0 h 1054460"/>
                <a:gd name="connsiteX3" fmla="*/ 1764396 w 1771206"/>
                <a:gd name="connsiteY3" fmla="*/ 575489 h 1054460"/>
                <a:gd name="connsiteX4" fmla="*/ 620486 w 1771206"/>
                <a:gd name="connsiteY4" fmla="*/ 1054460 h 1054460"/>
                <a:gd name="connsiteX5" fmla="*/ 0 w 1771206"/>
                <a:gd name="connsiteY5" fmla="*/ 738774 h 1054460"/>
                <a:gd name="connsiteX6" fmla="*/ 455 w 1771206"/>
                <a:gd name="connsiteY6" fmla="*/ 90019 h 105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206" h="1054460">
                  <a:moveTo>
                    <a:pt x="455" y="90019"/>
                  </a:moveTo>
                  <a:lnTo>
                    <a:pt x="619120" y="516672"/>
                  </a:lnTo>
                  <a:lnTo>
                    <a:pt x="1771206" y="0"/>
                  </a:lnTo>
                  <a:lnTo>
                    <a:pt x="1764396" y="575489"/>
                  </a:lnTo>
                  <a:lnTo>
                    <a:pt x="620486" y="1054460"/>
                  </a:lnTo>
                  <a:lnTo>
                    <a:pt x="0" y="738774"/>
                  </a:lnTo>
                  <a:cubicBezTo>
                    <a:pt x="152" y="522522"/>
                    <a:pt x="303" y="306271"/>
                    <a:pt x="455" y="90019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6155912" y="5640448"/>
              <a:ext cx="1685630" cy="865890"/>
            </a:xfrm>
            <a:custGeom>
              <a:avLst/>
              <a:gdLst>
                <a:gd name="connsiteX0" fmla="*/ 0 w 1752600"/>
                <a:gd name="connsiteY0" fmla="*/ 87086 h 1001486"/>
                <a:gd name="connsiteX1" fmla="*/ 631371 w 1752600"/>
                <a:gd name="connsiteY1" fmla="*/ 500743 h 1001486"/>
                <a:gd name="connsiteX2" fmla="*/ 1752600 w 1752600"/>
                <a:gd name="connsiteY2" fmla="*/ 0 h 1001486"/>
                <a:gd name="connsiteX3" fmla="*/ 1752600 w 1752600"/>
                <a:gd name="connsiteY3" fmla="*/ 544286 h 1001486"/>
                <a:gd name="connsiteX4" fmla="*/ 642257 w 1752600"/>
                <a:gd name="connsiteY4" fmla="*/ 1001486 h 1001486"/>
                <a:gd name="connsiteX5" fmla="*/ 21771 w 1752600"/>
                <a:gd name="connsiteY5" fmla="*/ 685800 h 1001486"/>
                <a:gd name="connsiteX6" fmla="*/ 0 w 1752600"/>
                <a:gd name="connsiteY6" fmla="*/ 87086 h 1001486"/>
                <a:gd name="connsiteX0" fmla="*/ 0 w 1738693"/>
                <a:gd name="connsiteY0" fmla="*/ 87086 h 1001486"/>
                <a:gd name="connsiteX1" fmla="*/ 617464 w 1738693"/>
                <a:gd name="connsiteY1" fmla="*/ 500743 h 1001486"/>
                <a:gd name="connsiteX2" fmla="*/ 1738693 w 1738693"/>
                <a:gd name="connsiteY2" fmla="*/ 0 h 1001486"/>
                <a:gd name="connsiteX3" fmla="*/ 1738693 w 1738693"/>
                <a:gd name="connsiteY3" fmla="*/ 544286 h 1001486"/>
                <a:gd name="connsiteX4" fmla="*/ 628350 w 1738693"/>
                <a:gd name="connsiteY4" fmla="*/ 1001486 h 1001486"/>
                <a:gd name="connsiteX5" fmla="*/ 7864 w 1738693"/>
                <a:gd name="connsiteY5" fmla="*/ 685800 h 1001486"/>
                <a:gd name="connsiteX6" fmla="*/ 0 w 1738693"/>
                <a:gd name="connsiteY6" fmla="*/ 87086 h 1001486"/>
                <a:gd name="connsiteX0" fmla="*/ 0 w 1738693"/>
                <a:gd name="connsiteY0" fmla="*/ 146191 h 1060591"/>
                <a:gd name="connsiteX1" fmla="*/ 617464 w 1738693"/>
                <a:gd name="connsiteY1" fmla="*/ 559848 h 1060591"/>
                <a:gd name="connsiteX2" fmla="*/ 1683064 w 1738693"/>
                <a:gd name="connsiteY2" fmla="*/ 0 h 1060591"/>
                <a:gd name="connsiteX3" fmla="*/ 1738693 w 1738693"/>
                <a:gd name="connsiteY3" fmla="*/ 603391 h 1060591"/>
                <a:gd name="connsiteX4" fmla="*/ 628350 w 1738693"/>
                <a:gd name="connsiteY4" fmla="*/ 1060591 h 1060591"/>
                <a:gd name="connsiteX5" fmla="*/ 7864 w 1738693"/>
                <a:gd name="connsiteY5" fmla="*/ 744905 h 1060591"/>
                <a:gd name="connsiteX6" fmla="*/ 0 w 1738693"/>
                <a:gd name="connsiteY6" fmla="*/ 146191 h 1060591"/>
                <a:gd name="connsiteX0" fmla="*/ 0 w 1683064"/>
                <a:gd name="connsiteY0" fmla="*/ 146191 h 1060591"/>
                <a:gd name="connsiteX1" fmla="*/ 617464 w 1683064"/>
                <a:gd name="connsiteY1" fmla="*/ 559848 h 1060591"/>
                <a:gd name="connsiteX2" fmla="*/ 1683064 w 1683064"/>
                <a:gd name="connsiteY2" fmla="*/ 0 h 1060591"/>
                <a:gd name="connsiteX3" fmla="*/ 1679587 w 1683064"/>
                <a:gd name="connsiteY3" fmla="*/ 346107 h 1060591"/>
                <a:gd name="connsiteX4" fmla="*/ 628350 w 1683064"/>
                <a:gd name="connsiteY4" fmla="*/ 1060591 h 1060591"/>
                <a:gd name="connsiteX5" fmla="*/ 7864 w 1683064"/>
                <a:gd name="connsiteY5" fmla="*/ 744905 h 1060591"/>
                <a:gd name="connsiteX6" fmla="*/ 0 w 1683064"/>
                <a:gd name="connsiteY6" fmla="*/ 146191 h 1060591"/>
                <a:gd name="connsiteX0" fmla="*/ 2566 w 1685630"/>
                <a:gd name="connsiteY0" fmla="*/ 146191 h 1060591"/>
                <a:gd name="connsiteX1" fmla="*/ 620030 w 1685630"/>
                <a:gd name="connsiteY1" fmla="*/ 559848 h 1060591"/>
                <a:gd name="connsiteX2" fmla="*/ 1685630 w 1685630"/>
                <a:gd name="connsiteY2" fmla="*/ 0 h 1060591"/>
                <a:gd name="connsiteX3" fmla="*/ 1682153 w 1685630"/>
                <a:gd name="connsiteY3" fmla="*/ 346107 h 1060591"/>
                <a:gd name="connsiteX4" fmla="*/ 630916 w 1685630"/>
                <a:gd name="connsiteY4" fmla="*/ 1060591 h 1060591"/>
                <a:gd name="connsiteX5" fmla="*/ 0 w 1685630"/>
                <a:gd name="connsiteY5" fmla="*/ 508483 h 1060591"/>
                <a:gd name="connsiteX6" fmla="*/ 2566 w 1685630"/>
                <a:gd name="connsiteY6" fmla="*/ 146191 h 1060591"/>
                <a:gd name="connsiteX0" fmla="*/ 2566 w 1685630"/>
                <a:gd name="connsiteY0" fmla="*/ 146191 h 865890"/>
                <a:gd name="connsiteX1" fmla="*/ 620030 w 1685630"/>
                <a:gd name="connsiteY1" fmla="*/ 559848 h 865890"/>
                <a:gd name="connsiteX2" fmla="*/ 1685630 w 1685630"/>
                <a:gd name="connsiteY2" fmla="*/ 0 h 865890"/>
                <a:gd name="connsiteX3" fmla="*/ 1682153 w 1685630"/>
                <a:gd name="connsiteY3" fmla="*/ 346107 h 865890"/>
                <a:gd name="connsiteX4" fmla="*/ 599625 w 1685630"/>
                <a:gd name="connsiteY4" fmla="*/ 865890 h 865890"/>
                <a:gd name="connsiteX5" fmla="*/ 0 w 1685630"/>
                <a:gd name="connsiteY5" fmla="*/ 508483 h 865890"/>
                <a:gd name="connsiteX6" fmla="*/ 2566 w 1685630"/>
                <a:gd name="connsiteY6" fmla="*/ 146191 h 865890"/>
                <a:gd name="connsiteX0" fmla="*/ 2566 w 1685630"/>
                <a:gd name="connsiteY0" fmla="*/ 146191 h 865890"/>
                <a:gd name="connsiteX1" fmla="*/ 609600 w 1685630"/>
                <a:gd name="connsiteY1" fmla="*/ 542464 h 865890"/>
                <a:gd name="connsiteX2" fmla="*/ 1685630 w 1685630"/>
                <a:gd name="connsiteY2" fmla="*/ 0 h 865890"/>
                <a:gd name="connsiteX3" fmla="*/ 1682153 w 1685630"/>
                <a:gd name="connsiteY3" fmla="*/ 346107 h 865890"/>
                <a:gd name="connsiteX4" fmla="*/ 599625 w 1685630"/>
                <a:gd name="connsiteY4" fmla="*/ 865890 h 865890"/>
                <a:gd name="connsiteX5" fmla="*/ 0 w 1685630"/>
                <a:gd name="connsiteY5" fmla="*/ 508483 h 865890"/>
                <a:gd name="connsiteX6" fmla="*/ 2566 w 1685630"/>
                <a:gd name="connsiteY6" fmla="*/ 146191 h 865890"/>
                <a:gd name="connsiteX0" fmla="*/ 2566 w 1685630"/>
                <a:gd name="connsiteY0" fmla="*/ 146191 h 865890"/>
                <a:gd name="connsiteX1" fmla="*/ 595693 w 1685630"/>
                <a:gd name="connsiteY1" fmla="*/ 452067 h 865890"/>
                <a:gd name="connsiteX2" fmla="*/ 1685630 w 1685630"/>
                <a:gd name="connsiteY2" fmla="*/ 0 h 865890"/>
                <a:gd name="connsiteX3" fmla="*/ 1682153 w 1685630"/>
                <a:gd name="connsiteY3" fmla="*/ 346107 h 865890"/>
                <a:gd name="connsiteX4" fmla="*/ 599625 w 1685630"/>
                <a:gd name="connsiteY4" fmla="*/ 865890 h 865890"/>
                <a:gd name="connsiteX5" fmla="*/ 0 w 1685630"/>
                <a:gd name="connsiteY5" fmla="*/ 508483 h 865890"/>
                <a:gd name="connsiteX6" fmla="*/ 2566 w 1685630"/>
                <a:gd name="connsiteY6" fmla="*/ 146191 h 86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630" h="865890">
                  <a:moveTo>
                    <a:pt x="2566" y="146191"/>
                  </a:moveTo>
                  <a:lnTo>
                    <a:pt x="595693" y="452067"/>
                  </a:lnTo>
                  <a:lnTo>
                    <a:pt x="1685630" y="0"/>
                  </a:lnTo>
                  <a:lnTo>
                    <a:pt x="1682153" y="346107"/>
                  </a:lnTo>
                  <a:lnTo>
                    <a:pt x="599625" y="865890"/>
                  </a:lnTo>
                  <a:lnTo>
                    <a:pt x="0" y="508483"/>
                  </a:lnTo>
                  <a:cubicBezTo>
                    <a:pt x="855" y="387719"/>
                    <a:pt x="1711" y="266955"/>
                    <a:pt x="2566" y="146191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910426" y="4271605"/>
              <a:ext cx="201488" cy="198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6122798" y="2867258"/>
              <a:ext cx="1764407" cy="1030666"/>
            </a:xfrm>
            <a:custGeom>
              <a:avLst/>
              <a:gdLst>
                <a:gd name="connsiteX0" fmla="*/ 0 w 1752600"/>
                <a:gd name="connsiteY0" fmla="*/ 87086 h 1001486"/>
                <a:gd name="connsiteX1" fmla="*/ 631371 w 1752600"/>
                <a:gd name="connsiteY1" fmla="*/ 500743 h 1001486"/>
                <a:gd name="connsiteX2" fmla="*/ 1752600 w 1752600"/>
                <a:gd name="connsiteY2" fmla="*/ 0 h 1001486"/>
                <a:gd name="connsiteX3" fmla="*/ 1752600 w 1752600"/>
                <a:gd name="connsiteY3" fmla="*/ 544286 h 1001486"/>
                <a:gd name="connsiteX4" fmla="*/ 642257 w 1752600"/>
                <a:gd name="connsiteY4" fmla="*/ 1001486 h 1001486"/>
                <a:gd name="connsiteX5" fmla="*/ 21771 w 1752600"/>
                <a:gd name="connsiteY5" fmla="*/ 685800 h 1001486"/>
                <a:gd name="connsiteX6" fmla="*/ 0 w 1752600"/>
                <a:gd name="connsiteY6" fmla="*/ 87086 h 1001486"/>
                <a:gd name="connsiteX0" fmla="*/ 0 w 1807028"/>
                <a:gd name="connsiteY0" fmla="*/ 87086 h 1001486"/>
                <a:gd name="connsiteX1" fmla="*/ 631371 w 1807028"/>
                <a:gd name="connsiteY1" fmla="*/ 500743 h 1001486"/>
                <a:gd name="connsiteX2" fmla="*/ 1752600 w 1807028"/>
                <a:gd name="connsiteY2" fmla="*/ 0 h 1001486"/>
                <a:gd name="connsiteX3" fmla="*/ 1807028 w 1807028"/>
                <a:gd name="connsiteY3" fmla="*/ 522515 h 1001486"/>
                <a:gd name="connsiteX4" fmla="*/ 642257 w 1807028"/>
                <a:gd name="connsiteY4" fmla="*/ 1001486 h 1001486"/>
                <a:gd name="connsiteX5" fmla="*/ 21771 w 1807028"/>
                <a:gd name="connsiteY5" fmla="*/ 685800 h 1001486"/>
                <a:gd name="connsiteX6" fmla="*/ 0 w 1807028"/>
                <a:gd name="connsiteY6" fmla="*/ 87086 h 1001486"/>
                <a:gd name="connsiteX0" fmla="*/ 0 w 1807028"/>
                <a:gd name="connsiteY0" fmla="*/ 119743 h 1034143"/>
                <a:gd name="connsiteX1" fmla="*/ 631371 w 1807028"/>
                <a:gd name="connsiteY1" fmla="*/ 533400 h 1034143"/>
                <a:gd name="connsiteX2" fmla="*/ 1796143 w 1807028"/>
                <a:gd name="connsiteY2" fmla="*/ 0 h 1034143"/>
                <a:gd name="connsiteX3" fmla="*/ 1807028 w 1807028"/>
                <a:gd name="connsiteY3" fmla="*/ 555172 h 1034143"/>
                <a:gd name="connsiteX4" fmla="*/ 642257 w 1807028"/>
                <a:gd name="connsiteY4" fmla="*/ 1034143 h 1034143"/>
                <a:gd name="connsiteX5" fmla="*/ 21771 w 1807028"/>
                <a:gd name="connsiteY5" fmla="*/ 718457 h 1034143"/>
                <a:gd name="connsiteX6" fmla="*/ 0 w 1807028"/>
                <a:gd name="connsiteY6" fmla="*/ 119743 h 1034143"/>
                <a:gd name="connsiteX0" fmla="*/ 0 w 1807028"/>
                <a:gd name="connsiteY0" fmla="*/ 119743 h 1034143"/>
                <a:gd name="connsiteX1" fmla="*/ 609600 w 1807028"/>
                <a:gd name="connsiteY1" fmla="*/ 478971 h 1034143"/>
                <a:gd name="connsiteX2" fmla="*/ 1796143 w 1807028"/>
                <a:gd name="connsiteY2" fmla="*/ 0 h 1034143"/>
                <a:gd name="connsiteX3" fmla="*/ 1807028 w 1807028"/>
                <a:gd name="connsiteY3" fmla="*/ 555172 h 1034143"/>
                <a:gd name="connsiteX4" fmla="*/ 642257 w 1807028"/>
                <a:gd name="connsiteY4" fmla="*/ 1034143 h 1034143"/>
                <a:gd name="connsiteX5" fmla="*/ 21771 w 1807028"/>
                <a:gd name="connsiteY5" fmla="*/ 718457 h 1034143"/>
                <a:gd name="connsiteX6" fmla="*/ 0 w 1807028"/>
                <a:gd name="connsiteY6" fmla="*/ 119743 h 1034143"/>
                <a:gd name="connsiteX0" fmla="*/ 10886 w 1785257"/>
                <a:gd name="connsiteY0" fmla="*/ 87086 h 1034143"/>
                <a:gd name="connsiteX1" fmla="*/ 587829 w 1785257"/>
                <a:gd name="connsiteY1" fmla="*/ 478971 h 1034143"/>
                <a:gd name="connsiteX2" fmla="*/ 1774372 w 1785257"/>
                <a:gd name="connsiteY2" fmla="*/ 0 h 1034143"/>
                <a:gd name="connsiteX3" fmla="*/ 1785257 w 1785257"/>
                <a:gd name="connsiteY3" fmla="*/ 555172 h 1034143"/>
                <a:gd name="connsiteX4" fmla="*/ 620486 w 1785257"/>
                <a:gd name="connsiteY4" fmla="*/ 1034143 h 1034143"/>
                <a:gd name="connsiteX5" fmla="*/ 0 w 1785257"/>
                <a:gd name="connsiteY5" fmla="*/ 718457 h 1034143"/>
                <a:gd name="connsiteX6" fmla="*/ 10886 w 1785257"/>
                <a:gd name="connsiteY6" fmla="*/ 87086 h 1034143"/>
                <a:gd name="connsiteX0" fmla="*/ 455 w 1785257"/>
                <a:gd name="connsiteY0" fmla="*/ 69702 h 1034143"/>
                <a:gd name="connsiteX1" fmla="*/ 587829 w 1785257"/>
                <a:gd name="connsiteY1" fmla="*/ 478971 h 1034143"/>
                <a:gd name="connsiteX2" fmla="*/ 1774372 w 1785257"/>
                <a:gd name="connsiteY2" fmla="*/ 0 h 1034143"/>
                <a:gd name="connsiteX3" fmla="*/ 1785257 w 1785257"/>
                <a:gd name="connsiteY3" fmla="*/ 555172 h 1034143"/>
                <a:gd name="connsiteX4" fmla="*/ 620486 w 1785257"/>
                <a:gd name="connsiteY4" fmla="*/ 1034143 h 1034143"/>
                <a:gd name="connsiteX5" fmla="*/ 0 w 1785257"/>
                <a:gd name="connsiteY5" fmla="*/ 718457 h 1034143"/>
                <a:gd name="connsiteX6" fmla="*/ 455 w 1785257"/>
                <a:gd name="connsiteY6" fmla="*/ 69702 h 1034143"/>
                <a:gd name="connsiteX0" fmla="*/ 455 w 1774372"/>
                <a:gd name="connsiteY0" fmla="*/ 69702 h 1034143"/>
                <a:gd name="connsiteX1" fmla="*/ 587829 w 1774372"/>
                <a:gd name="connsiteY1" fmla="*/ 478971 h 1034143"/>
                <a:gd name="connsiteX2" fmla="*/ 1774372 w 1774372"/>
                <a:gd name="connsiteY2" fmla="*/ 0 h 1034143"/>
                <a:gd name="connsiteX3" fmla="*/ 1764396 w 1774372"/>
                <a:gd name="connsiteY3" fmla="*/ 555172 h 1034143"/>
                <a:gd name="connsiteX4" fmla="*/ 620486 w 1774372"/>
                <a:gd name="connsiteY4" fmla="*/ 1034143 h 1034143"/>
                <a:gd name="connsiteX5" fmla="*/ 0 w 1774372"/>
                <a:gd name="connsiteY5" fmla="*/ 718457 h 1034143"/>
                <a:gd name="connsiteX6" fmla="*/ 455 w 1774372"/>
                <a:gd name="connsiteY6" fmla="*/ 69702 h 1034143"/>
                <a:gd name="connsiteX0" fmla="*/ 455 w 1784803"/>
                <a:gd name="connsiteY0" fmla="*/ 66225 h 1030666"/>
                <a:gd name="connsiteX1" fmla="*/ 587829 w 1784803"/>
                <a:gd name="connsiteY1" fmla="*/ 475494 h 1030666"/>
                <a:gd name="connsiteX2" fmla="*/ 1784803 w 1784803"/>
                <a:gd name="connsiteY2" fmla="*/ 0 h 1030666"/>
                <a:gd name="connsiteX3" fmla="*/ 1764396 w 1784803"/>
                <a:gd name="connsiteY3" fmla="*/ 551695 h 1030666"/>
                <a:gd name="connsiteX4" fmla="*/ 620486 w 1784803"/>
                <a:gd name="connsiteY4" fmla="*/ 1030666 h 1030666"/>
                <a:gd name="connsiteX5" fmla="*/ 0 w 1784803"/>
                <a:gd name="connsiteY5" fmla="*/ 714980 h 1030666"/>
                <a:gd name="connsiteX6" fmla="*/ 455 w 1784803"/>
                <a:gd name="connsiteY6" fmla="*/ 66225 h 1030666"/>
                <a:gd name="connsiteX0" fmla="*/ 455 w 1784803"/>
                <a:gd name="connsiteY0" fmla="*/ 66225 h 1030666"/>
                <a:gd name="connsiteX1" fmla="*/ 619120 w 1784803"/>
                <a:gd name="connsiteY1" fmla="*/ 492878 h 1030666"/>
                <a:gd name="connsiteX2" fmla="*/ 1784803 w 1784803"/>
                <a:gd name="connsiteY2" fmla="*/ 0 h 1030666"/>
                <a:gd name="connsiteX3" fmla="*/ 1764396 w 1784803"/>
                <a:gd name="connsiteY3" fmla="*/ 551695 h 1030666"/>
                <a:gd name="connsiteX4" fmla="*/ 620486 w 1784803"/>
                <a:gd name="connsiteY4" fmla="*/ 1030666 h 1030666"/>
                <a:gd name="connsiteX5" fmla="*/ 0 w 1784803"/>
                <a:gd name="connsiteY5" fmla="*/ 714980 h 1030666"/>
                <a:gd name="connsiteX6" fmla="*/ 455 w 1784803"/>
                <a:gd name="connsiteY6" fmla="*/ 66225 h 1030666"/>
                <a:gd name="connsiteX0" fmla="*/ 455 w 1764407"/>
                <a:gd name="connsiteY0" fmla="*/ 66225 h 1030666"/>
                <a:gd name="connsiteX1" fmla="*/ 619120 w 1764407"/>
                <a:gd name="connsiteY1" fmla="*/ 492878 h 1030666"/>
                <a:gd name="connsiteX2" fmla="*/ 1764407 w 1764407"/>
                <a:gd name="connsiteY2" fmla="*/ 0 h 1030666"/>
                <a:gd name="connsiteX3" fmla="*/ 1764396 w 1764407"/>
                <a:gd name="connsiteY3" fmla="*/ 551695 h 1030666"/>
                <a:gd name="connsiteX4" fmla="*/ 620486 w 1764407"/>
                <a:gd name="connsiteY4" fmla="*/ 1030666 h 1030666"/>
                <a:gd name="connsiteX5" fmla="*/ 0 w 1764407"/>
                <a:gd name="connsiteY5" fmla="*/ 714980 h 1030666"/>
                <a:gd name="connsiteX6" fmla="*/ 455 w 1764407"/>
                <a:gd name="connsiteY6" fmla="*/ 66225 h 103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4407" h="1030666">
                  <a:moveTo>
                    <a:pt x="455" y="66225"/>
                  </a:moveTo>
                  <a:lnTo>
                    <a:pt x="619120" y="492878"/>
                  </a:lnTo>
                  <a:lnTo>
                    <a:pt x="1764407" y="0"/>
                  </a:lnTo>
                  <a:cubicBezTo>
                    <a:pt x="1764403" y="183898"/>
                    <a:pt x="1764400" y="367797"/>
                    <a:pt x="1764396" y="551695"/>
                  </a:cubicBezTo>
                  <a:lnTo>
                    <a:pt x="620486" y="1030666"/>
                  </a:lnTo>
                  <a:lnTo>
                    <a:pt x="0" y="714980"/>
                  </a:lnTo>
                  <a:cubicBezTo>
                    <a:pt x="152" y="498728"/>
                    <a:pt x="303" y="282477"/>
                    <a:pt x="455" y="66225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5910425" y="3337431"/>
              <a:ext cx="201488" cy="198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2" name="Straight Connector 81"/>
            <p:cNvCxnSpPr>
              <a:endCxn id="77" idx="0"/>
            </p:cNvCxnSpPr>
            <p:nvPr/>
          </p:nvCxnSpPr>
          <p:spPr>
            <a:xfrm>
              <a:off x="6122798" y="3559533"/>
              <a:ext cx="456" cy="2854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7876343" y="3399626"/>
              <a:ext cx="0" cy="4453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Freeform 84"/>
            <p:cNvSpPr/>
            <p:nvPr/>
          </p:nvSpPr>
          <p:spPr>
            <a:xfrm>
              <a:off x="6120592" y="1756585"/>
              <a:ext cx="1787753" cy="1023868"/>
            </a:xfrm>
            <a:custGeom>
              <a:avLst/>
              <a:gdLst>
                <a:gd name="connsiteX0" fmla="*/ 0 w 1752600"/>
                <a:gd name="connsiteY0" fmla="*/ 87086 h 1001486"/>
                <a:gd name="connsiteX1" fmla="*/ 631371 w 1752600"/>
                <a:gd name="connsiteY1" fmla="*/ 500743 h 1001486"/>
                <a:gd name="connsiteX2" fmla="*/ 1752600 w 1752600"/>
                <a:gd name="connsiteY2" fmla="*/ 0 h 1001486"/>
                <a:gd name="connsiteX3" fmla="*/ 1752600 w 1752600"/>
                <a:gd name="connsiteY3" fmla="*/ 544286 h 1001486"/>
                <a:gd name="connsiteX4" fmla="*/ 642257 w 1752600"/>
                <a:gd name="connsiteY4" fmla="*/ 1001486 h 1001486"/>
                <a:gd name="connsiteX5" fmla="*/ 21771 w 1752600"/>
                <a:gd name="connsiteY5" fmla="*/ 685800 h 1001486"/>
                <a:gd name="connsiteX6" fmla="*/ 0 w 1752600"/>
                <a:gd name="connsiteY6" fmla="*/ 87086 h 1001486"/>
                <a:gd name="connsiteX0" fmla="*/ 0 w 1807028"/>
                <a:gd name="connsiteY0" fmla="*/ 87086 h 1001486"/>
                <a:gd name="connsiteX1" fmla="*/ 631371 w 1807028"/>
                <a:gd name="connsiteY1" fmla="*/ 500743 h 1001486"/>
                <a:gd name="connsiteX2" fmla="*/ 1752600 w 1807028"/>
                <a:gd name="connsiteY2" fmla="*/ 0 h 1001486"/>
                <a:gd name="connsiteX3" fmla="*/ 1807028 w 1807028"/>
                <a:gd name="connsiteY3" fmla="*/ 522515 h 1001486"/>
                <a:gd name="connsiteX4" fmla="*/ 642257 w 1807028"/>
                <a:gd name="connsiteY4" fmla="*/ 1001486 h 1001486"/>
                <a:gd name="connsiteX5" fmla="*/ 21771 w 1807028"/>
                <a:gd name="connsiteY5" fmla="*/ 685800 h 1001486"/>
                <a:gd name="connsiteX6" fmla="*/ 0 w 1807028"/>
                <a:gd name="connsiteY6" fmla="*/ 87086 h 1001486"/>
                <a:gd name="connsiteX0" fmla="*/ 0 w 1807028"/>
                <a:gd name="connsiteY0" fmla="*/ 119743 h 1034143"/>
                <a:gd name="connsiteX1" fmla="*/ 631371 w 1807028"/>
                <a:gd name="connsiteY1" fmla="*/ 533400 h 1034143"/>
                <a:gd name="connsiteX2" fmla="*/ 1796143 w 1807028"/>
                <a:gd name="connsiteY2" fmla="*/ 0 h 1034143"/>
                <a:gd name="connsiteX3" fmla="*/ 1807028 w 1807028"/>
                <a:gd name="connsiteY3" fmla="*/ 555172 h 1034143"/>
                <a:gd name="connsiteX4" fmla="*/ 642257 w 1807028"/>
                <a:gd name="connsiteY4" fmla="*/ 1034143 h 1034143"/>
                <a:gd name="connsiteX5" fmla="*/ 21771 w 1807028"/>
                <a:gd name="connsiteY5" fmla="*/ 718457 h 1034143"/>
                <a:gd name="connsiteX6" fmla="*/ 0 w 1807028"/>
                <a:gd name="connsiteY6" fmla="*/ 119743 h 1034143"/>
                <a:gd name="connsiteX0" fmla="*/ 0 w 1807028"/>
                <a:gd name="connsiteY0" fmla="*/ 119743 h 1034143"/>
                <a:gd name="connsiteX1" fmla="*/ 609600 w 1807028"/>
                <a:gd name="connsiteY1" fmla="*/ 478971 h 1034143"/>
                <a:gd name="connsiteX2" fmla="*/ 1796143 w 1807028"/>
                <a:gd name="connsiteY2" fmla="*/ 0 h 1034143"/>
                <a:gd name="connsiteX3" fmla="*/ 1807028 w 1807028"/>
                <a:gd name="connsiteY3" fmla="*/ 555172 h 1034143"/>
                <a:gd name="connsiteX4" fmla="*/ 642257 w 1807028"/>
                <a:gd name="connsiteY4" fmla="*/ 1034143 h 1034143"/>
                <a:gd name="connsiteX5" fmla="*/ 21771 w 1807028"/>
                <a:gd name="connsiteY5" fmla="*/ 718457 h 1034143"/>
                <a:gd name="connsiteX6" fmla="*/ 0 w 1807028"/>
                <a:gd name="connsiteY6" fmla="*/ 119743 h 1034143"/>
                <a:gd name="connsiteX0" fmla="*/ 10886 w 1785257"/>
                <a:gd name="connsiteY0" fmla="*/ 87086 h 1034143"/>
                <a:gd name="connsiteX1" fmla="*/ 587829 w 1785257"/>
                <a:gd name="connsiteY1" fmla="*/ 478971 h 1034143"/>
                <a:gd name="connsiteX2" fmla="*/ 1774372 w 1785257"/>
                <a:gd name="connsiteY2" fmla="*/ 0 h 1034143"/>
                <a:gd name="connsiteX3" fmla="*/ 1785257 w 1785257"/>
                <a:gd name="connsiteY3" fmla="*/ 555172 h 1034143"/>
                <a:gd name="connsiteX4" fmla="*/ 620486 w 1785257"/>
                <a:gd name="connsiteY4" fmla="*/ 1034143 h 1034143"/>
                <a:gd name="connsiteX5" fmla="*/ 0 w 1785257"/>
                <a:gd name="connsiteY5" fmla="*/ 718457 h 1034143"/>
                <a:gd name="connsiteX6" fmla="*/ 10886 w 1785257"/>
                <a:gd name="connsiteY6" fmla="*/ 87086 h 1034143"/>
                <a:gd name="connsiteX0" fmla="*/ 455 w 1785257"/>
                <a:gd name="connsiteY0" fmla="*/ 69702 h 1034143"/>
                <a:gd name="connsiteX1" fmla="*/ 587829 w 1785257"/>
                <a:gd name="connsiteY1" fmla="*/ 478971 h 1034143"/>
                <a:gd name="connsiteX2" fmla="*/ 1774372 w 1785257"/>
                <a:gd name="connsiteY2" fmla="*/ 0 h 1034143"/>
                <a:gd name="connsiteX3" fmla="*/ 1785257 w 1785257"/>
                <a:gd name="connsiteY3" fmla="*/ 555172 h 1034143"/>
                <a:gd name="connsiteX4" fmla="*/ 620486 w 1785257"/>
                <a:gd name="connsiteY4" fmla="*/ 1034143 h 1034143"/>
                <a:gd name="connsiteX5" fmla="*/ 0 w 1785257"/>
                <a:gd name="connsiteY5" fmla="*/ 718457 h 1034143"/>
                <a:gd name="connsiteX6" fmla="*/ 455 w 1785257"/>
                <a:gd name="connsiteY6" fmla="*/ 69702 h 1034143"/>
                <a:gd name="connsiteX0" fmla="*/ 455 w 1774372"/>
                <a:gd name="connsiteY0" fmla="*/ 69702 h 1034143"/>
                <a:gd name="connsiteX1" fmla="*/ 587829 w 1774372"/>
                <a:gd name="connsiteY1" fmla="*/ 478971 h 1034143"/>
                <a:gd name="connsiteX2" fmla="*/ 1774372 w 1774372"/>
                <a:gd name="connsiteY2" fmla="*/ 0 h 1034143"/>
                <a:gd name="connsiteX3" fmla="*/ 1764396 w 1774372"/>
                <a:gd name="connsiteY3" fmla="*/ 555172 h 1034143"/>
                <a:gd name="connsiteX4" fmla="*/ 620486 w 1774372"/>
                <a:gd name="connsiteY4" fmla="*/ 1034143 h 1034143"/>
                <a:gd name="connsiteX5" fmla="*/ 0 w 1774372"/>
                <a:gd name="connsiteY5" fmla="*/ 718457 h 1034143"/>
                <a:gd name="connsiteX6" fmla="*/ 455 w 1774372"/>
                <a:gd name="connsiteY6" fmla="*/ 69702 h 1034143"/>
                <a:gd name="connsiteX0" fmla="*/ 455 w 1784803"/>
                <a:gd name="connsiteY0" fmla="*/ 66225 h 1030666"/>
                <a:gd name="connsiteX1" fmla="*/ 587829 w 1784803"/>
                <a:gd name="connsiteY1" fmla="*/ 475494 h 1030666"/>
                <a:gd name="connsiteX2" fmla="*/ 1784803 w 1784803"/>
                <a:gd name="connsiteY2" fmla="*/ 0 h 1030666"/>
                <a:gd name="connsiteX3" fmla="*/ 1764396 w 1784803"/>
                <a:gd name="connsiteY3" fmla="*/ 551695 h 1030666"/>
                <a:gd name="connsiteX4" fmla="*/ 620486 w 1784803"/>
                <a:gd name="connsiteY4" fmla="*/ 1030666 h 1030666"/>
                <a:gd name="connsiteX5" fmla="*/ 0 w 1784803"/>
                <a:gd name="connsiteY5" fmla="*/ 714980 h 1030666"/>
                <a:gd name="connsiteX6" fmla="*/ 455 w 1784803"/>
                <a:gd name="connsiteY6" fmla="*/ 66225 h 1030666"/>
                <a:gd name="connsiteX0" fmla="*/ 455 w 1784803"/>
                <a:gd name="connsiteY0" fmla="*/ 66225 h 1030666"/>
                <a:gd name="connsiteX1" fmla="*/ 619120 w 1784803"/>
                <a:gd name="connsiteY1" fmla="*/ 492878 h 1030666"/>
                <a:gd name="connsiteX2" fmla="*/ 1784803 w 1784803"/>
                <a:gd name="connsiteY2" fmla="*/ 0 h 1030666"/>
                <a:gd name="connsiteX3" fmla="*/ 1764396 w 1784803"/>
                <a:gd name="connsiteY3" fmla="*/ 551695 h 1030666"/>
                <a:gd name="connsiteX4" fmla="*/ 620486 w 1784803"/>
                <a:gd name="connsiteY4" fmla="*/ 1030666 h 1030666"/>
                <a:gd name="connsiteX5" fmla="*/ 0 w 1784803"/>
                <a:gd name="connsiteY5" fmla="*/ 714980 h 1030666"/>
                <a:gd name="connsiteX6" fmla="*/ 455 w 1784803"/>
                <a:gd name="connsiteY6" fmla="*/ 66225 h 1030666"/>
                <a:gd name="connsiteX0" fmla="*/ 10652 w 1784803"/>
                <a:gd name="connsiteY0" fmla="*/ 52628 h 1030666"/>
                <a:gd name="connsiteX1" fmla="*/ 619120 w 1784803"/>
                <a:gd name="connsiteY1" fmla="*/ 492878 h 1030666"/>
                <a:gd name="connsiteX2" fmla="*/ 1784803 w 1784803"/>
                <a:gd name="connsiteY2" fmla="*/ 0 h 1030666"/>
                <a:gd name="connsiteX3" fmla="*/ 1764396 w 1784803"/>
                <a:gd name="connsiteY3" fmla="*/ 551695 h 1030666"/>
                <a:gd name="connsiteX4" fmla="*/ 620486 w 1784803"/>
                <a:gd name="connsiteY4" fmla="*/ 1030666 h 1030666"/>
                <a:gd name="connsiteX5" fmla="*/ 0 w 1784803"/>
                <a:gd name="connsiteY5" fmla="*/ 714980 h 1030666"/>
                <a:gd name="connsiteX6" fmla="*/ 10652 w 1784803"/>
                <a:gd name="connsiteY6" fmla="*/ 52628 h 1030666"/>
                <a:gd name="connsiteX0" fmla="*/ 6 w 1774157"/>
                <a:gd name="connsiteY0" fmla="*/ 52628 h 1030666"/>
                <a:gd name="connsiteX1" fmla="*/ 608474 w 1774157"/>
                <a:gd name="connsiteY1" fmla="*/ 492878 h 1030666"/>
                <a:gd name="connsiteX2" fmla="*/ 1774157 w 1774157"/>
                <a:gd name="connsiteY2" fmla="*/ 0 h 1030666"/>
                <a:gd name="connsiteX3" fmla="*/ 1753750 w 1774157"/>
                <a:gd name="connsiteY3" fmla="*/ 551695 h 1030666"/>
                <a:gd name="connsiteX4" fmla="*/ 609840 w 1774157"/>
                <a:gd name="connsiteY4" fmla="*/ 1030666 h 1030666"/>
                <a:gd name="connsiteX5" fmla="*/ 2951 w 1774157"/>
                <a:gd name="connsiteY5" fmla="*/ 728577 h 1030666"/>
                <a:gd name="connsiteX6" fmla="*/ 6 w 1774157"/>
                <a:gd name="connsiteY6" fmla="*/ 52628 h 1030666"/>
                <a:gd name="connsiteX0" fmla="*/ 6 w 1774157"/>
                <a:gd name="connsiteY0" fmla="*/ 52628 h 1030666"/>
                <a:gd name="connsiteX1" fmla="*/ 622071 w 1774157"/>
                <a:gd name="connsiteY1" fmla="*/ 475882 h 1030666"/>
                <a:gd name="connsiteX2" fmla="*/ 1774157 w 1774157"/>
                <a:gd name="connsiteY2" fmla="*/ 0 h 1030666"/>
                <a:gd name="connsiteX3" fmla="*/ 1753750 w 1774157"/>
                <a:gd name="connsiteY3" fmla="*/ 551695 h 1030666"/>
                <a:gd name="connsiteX4" fmla="*/ 609840 w 1774157"/>
                <a:gd name="connsiteY4" fmla="*/ 1030666 h 1030666"/>
                <a:gd name="connsiteX5" fmla="*/ 2951 w 1774157"/>
                <a:gd name="connsiteY5" fmla="*/ 728577 h 1030666"/>
                <a:gd name="connsiteX6" fmla="*/ 6 w 1774157"/>
                <a:gd name="connsiteY6" fmla="*/ 52628 h 1030666"/>
                <a:gd name="connsiteX0" fmla="*/ 6 w 1774157"/>
                <a:gd name="connsiteY0" fmla="*/ 52628 h 1030666"/>
                <a:gd name="connsiteX1" fmla="*/ 622071 w 1774157"/>
                <a:gd name="connsiteY1" fmla="*/ 475882 h 1030666"/>
                <a:gd name="connsiteX2" fmla="*/ 1774157 w 1774157"/>
                <a:gd name="connsiteY2" fmla="*/ 0 h 1030666"/>
                <a:gd name="connsiteX3" fmla="*/ 1770746 w 1774157"/>
                <a:gd name="connsiteY3" fmla="*/ 544897 h 1030666"/>
                <a:gd name="connsiteX4" fmla="*/ 609840 w 1774157"/>
                <a:gd name="connsiteY4" fmla="*/ 1030666 h 1030666"/>
                <a:gd name="connsiteX5" fmla="*/ 2951 w 1774157"/>
                <a:gd name="connsiteY5" fmla="*/ 728577 h 1030666"/>
                <a:gd name="connsiteX6" fmla="*/ 6 w 1774157"/>
                <a:gd name="connsiteY6" fmla="*/ 52628 h 1030666"/>
                <a:gd name="connsiteX0" fmla="*/ 6 w 1804750"/>
                <a:gd name="connsiteY0" fmla="*/ 52628 h 1030666"/>
                <a:gd name="connsiteX1" fmla="*/ 622071 w 1804750"/>
                <a:gd name="connsiteY1" fmla="*/ 475882 h 1030666"/>
                <a:gd name="connsiteX2" fmla="*/ 1804750 w 1804750"/>
                <a:gd name="connsiteY2" fmla="*/ 0 h 1030666"/>
                <a:gd name="connsiteX3" fmla="*/ 1770746 w 1804750"/>
                <a:gd name="connsiteY3" fmla="*/ 544897 h 1030666"/>
                <a:gd name="connsiteX4" fmla="*/ 609840 w 1804750"/>
                <a:gd name="connsiteY4" fmla="*/ 1030666 h 1030666"/>
                <a:gd name="connsiteX5" fmla="*/ 2951 w 1804750"/>
                <a:gd name="connsiteY5" fmla="*/ 728577 h 1030666"/>
                <a:gd name="connsiteX6" fmla="*/ 6 w 1804750"/>
                <a:gd name="connsiteY6" fmla="*/ 52628 h 1030666"/>
                <a:gd name="connsiteX0" fmla="*/ 6 w 1787753"/>
                <a:gd name="connsiteY0" fmla="*/ 45830 h 1023868"/>
                <a:gd name="connsiteX1" fmla="*/ 622071 w 1787753"/>
                <a:gd name="connsiteY1" fmla="*/ 469084 h 1023868"/>
                <a:gd name="connsiteX2" fmla="*/ 1787753 w 1787753"/>
                <a:gd name="connsiteY2" fmla="*/ 0 h 1023868"/>
                <a:gd name="connsiteX3" fmla="*/ 1770746 w 1787753"/>
                <a:gd name="connsiteY3" fmla="*/ 538099 h 1023868"/>
                <a:gd name="connsiteX4" fmla="*/ 609840 w 1787753"/>
                <a:gd name="connsiteY4" fmla="*/ 1023868 h 1023868"/>
                <a:gd name="connsiteX5" fmla="*/ 2951 w 1787753"/>
                <a:gd name="connsiteY5" fmla="*/ 721779 h 1023868"/>
                <a:gd name="connsiteX6" fmla="*/ 6 w 1787753"/>
                <a:gd name="connsiteY6" fmla="*/ 45830 h 102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7753" h="1023868">
                  <a:moveTo>
                    <a:pt x="6" y="45830"/>
                  </a:moveTo>
                  <a:lnTo>
                    <a:pt x="622071" y="469084"/>
                  </a:lnTo>
                  <a:lnTo>
                    <a:pt x="1787753" y="0"/>
                  </a:lnTo>
                  <a:lnTo>
                    <a:pt x="1770746" y="538099"/>
                  </a:lnTo>
                  <a:lnTo>
                    <a:pt x="609840" y="1023868"/>
                  </a:lnTo>
                  <a:lnTo>
                    <a:pt x="2951" y="721779"/>
                  </a:lnTo>
                  <a:cubicBezTo>
                    <a:pt x="3103" y="505527"/>
                    <a:pt x="-146" y="262082"/>
                    <a:pt x="6" y="4583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Freeform 87"/>
            <p:cNvSpPr/>
            <p:nvPr/>
          </p:nvSpPr>
          <p:spPr>
            <a:xfrm>
              <a:off x="6122797" y="2301793"/>
              <a:ext cx="1767806" cy="1030666"/>
            </a:xfrm>
            <a:custGeom>
              <a:avLst/>
              <a:gdLst>
                <a:gd name="connsiteX0" fmla="*/ 0 w 1752600"/>
                <a:gd name="connsiteY0" fmla="*/ 87086 h 1001486"/>
                <a:gd name="connsiteX1" fmla="*/ 631371 w 1752600"/>
                <a:gd name="connsiteY1" fmla="*/ 500743 h 1001486"/>
                <a:gd name="connsiteX2" fmla="*/ 1752600 w 1752600"/>
                <a:gd name="connsiteY2" fmla="*/ 0 h 1001486"/>
                <a:gd name="connsiteX3" fmla="*/ 1752600 w 1752600"/>
                <a:gd name="connsiteY3" fmla="*/ 544286 h 1001486"/>
                <a:gd name="connsiteX4" fmla="*/ 642257 w 1752600"/>
                <a:gd name="connsiteY4" fmla="*/ 1001486 h 1001486"/>
                <a:gd name="connsiteX5" fmla="*/ 21771 w 1752600"/>
                <a:gd name="connsiteY5" fmla="*/ 685800 h 1001486"/>
                <a:gd name="connsiteX6" fmla="*/ 0 w 1752600"/>
                <a:gd name="connsiteY6" fmla="*/ 87086 h 1001486"/>
                <a:gd name="connsiteX0" fmla="*/ 0 w 1807028"/>
                <a:gd name="connsiteY0" fmla="*/ 87086 h 1001486"/>
                <a:gd name="connsiteX1" fmla="*/ 631371 w 1807028"/>
                <a:gd name="connsiteY1" fmla="*/ 500743 h 1001486"/>
                <a:gd name="connsiteX2" fmla="*/ 1752600 w 1807028"/>
                <a:gd name="connsiteY2" fmla="*/ 0 h 1001486"/>
                <a:gd name="connsiteX3" fmla="*/ 1807028 w 1807028"/>
                <a:gd name="connsiteY3" fmla="*/ 522515 h 1001486"/>
                <a:gd name="connsiteX4" fmla="*/ 642257 w 1807028"/>
                <a:gd name="connsiteY4" fmla="*/ 1001486 h 1001486"/>
                <a:gd name="connsiteX5" fmla="*/ 21771 w 1807028"/>
                <a:gd name="connsiteY5" fmla="*/ 685800 h 1001486"/>
                <a:gd name="connsiteX6" fmla="*/ 0 w 1807028"/>
                <a:gd name="connsiteY6" fmla="*/ 87086 h 1001486"/>
                <a:gd name="connsiteX0" fmla="*/ 0 w 1807028"/>
                <a:gd name="connsiteY0" fmla="*/ 119743 h 1034143"/>
                <a:gd name="connsiteX1" fmla="*/ 631371 w 1807028"/>
                <a:gd name="connsiteY1" fmla="*/ 533400 h 1034143"/>
                <a:gd name="connsiteX2" fmla="*/ 1796143 w 1807028"/>
                <a:gd name="connsiteY2" fmla="*/ 0 h 1034143"/>
                <a:gd name="connsiteX3" fmla="*/ 1807028 w 1807028"/>
                <a:gd name="connsiteY3" fmla="*/ 555172 h 1034143"/>
                <a:gd name="connsiteX4" fmla="*/ 642257 w 1807028"/>
                <a:gd name="connsiteY4" fmla="*/ 1034143 h 1034143"/>
                <a:gd name="connsiteX5" fmla="*/ 21771 w 1807028"/>
                <a:gd name="connsiteY5" fmla="*/ 718457 h 1034143"/>
                <a:gd name="connsiteX6" fmla="*/ 0 w 1807028"/>
                <a:gd name="connsiteY6" fmla="*/ 119743 h 1034143"/>
                <a:gd name="connsiteX0" fmla="*/ 0 w 1807028"/>
                <a:gd name="connsiteY0" fmla="*/ 119743 h 1034143"/>
                <a:gd name="connsiteX1" fmla="*/ 609600 w 1807028"/>
                <a:gd name="connsiteY1" fmla="*/ 478971 h 1034143"/>
                <a:gd name="connsiteX2" fmla="*/ 1796143 w 1807028"/>
                <a:gd name="connsiteY2" fmla="*/ 0 h 1034143"/>
                <a:gd name="connsiteX3" fmla="*/ 1807028 w 1807028"/>
                <a:gd name="connsiteY3" fmla="*/ 555172 h 1034143"/>
                <a:gd name="connsiteX4" fmla="*/ 642257 w 1807028"/>
                <a:gd name="connsiteY4" fmla="*/ 1034143 h 1034143"/>
                <a:gd name="connsiteX5" fmla="*/ 21771 w 1807028"/>
                <a:gd name="connsiteY5" fmla="*/ 718457 h 1034143"/>
                <a:gd name="connsiteX6" fmla="*/ 0 w 1807028"/>
                <a:gd name="connsiteY6" fmla="*/ 119743 h 1034143"/>
                <a:gd name="connsiteX0" fmla="*/ 10886 w 1785257"/>
                <a:gd name="connsiteY0" fmla="*/ 87086 h 1034143"/>
                <a:gd name="connsiteX1" fmla="*/ 587829 w 1785257"/>
                <a:gd name="connsiteY1" fmla="*/ 478971 h 1034143"/>
                <a:gd name="connsiteX2" fmla="*/ 1774372 w 1785257"/>
                <a:gd name="connsiteY2" fmla="*/ 0 h 1034143"/>
                <a:gd name="connsiteX3" fmla="*/ 1785257 w 1785257"/>
                <a:gd name="connsiteY3" fmla="*/ 555172 h 1034143"/>
                <a:gd name="connsiteX4" fmla="*/ 620486 w 1785257"/>
                <a:gd name="connsiteY4" fmla="*/ 1034143 h 1034143"/>
                <a:gd name="connsiteX5" fmla="*/ 0 w 1785257"/>
                <a:gd name="connsiteY5" fmla="*/ 718457 h 1034143"/>
                <a:gd name="connsiteX6" fmla="*/ 10886 w 1785257"/>
                <a:gd name="connsiteY6" fmla="*/ 87086 h 1034143"/>
                <a:gd name="connsiteX0" fmla="*/ 455 w 1785257"/>
                <a:gd name="connsiteY0" fmla="*/ 69702 h 1034143"/>
                <a:gd name="connsiteX1" fmla="*/ 587829 w 1785257"/>
                <a:gd name="connsiteY1" fmla="*/ 478971 h 1034143"/>
                <a:gd name="connsiteX2" fmla="*/ 1774372 w 1785257"/>
                <a:gd name="connsiteY2" fmla="*/ 0 h 1034143"/>
                <a:gd name="connsiteX3" fmla="*/ 1785257 w 1785257"/>
                <a:gd name="connsiteY3" fmla="*/ 555172 h 1034143"/>
                <a:gd name="connsiteX4" fmla="*/ 620486 w 1785257"/>
                <a:gd name="connsiteY4" fmla="*/ 1034143 h 1034143"/>
                <a:gd name="connsiteX5" fmla="*/ 0 w 1785257"/>
                <a:gd name="connsiteY5" fmla="*/ 718457 h 1034143"/>
                <a:gd name="connsiteX6" fmla="*/ 455 w 1785257"/>
                <a:gd name="connsiteY6" fmla="*/ 69702 h 1034143"/>
                <a:gd name="connsiteX0" fmla="*/ 455 w 1774372"/>
                <a:gd name="connsiteY0" fmla="*/ 69702 h 1034143"/>
                <a:gd name="connsiteX1" fmla="*/ 587829 w 1774372"/>
                <a:gd name="connsiteY1" fmla="*/ 478971 h 1034143"/>
                <a:gd name="connsiteX2" fmla="*/ 1774372 w 1774372"/>
                <a:gd name="connsiteY2" fmla="*/ 0 h 1034143"/>
                <a:gd name="connsiteX3" fmla="*/ 1764396 w 1774372"/>
                <a:gd name="connsiteY3" fmla="*/ 555172 h 1034143"/>
                <a:gd name="connsiteX4" fmla="*/ 620486 w 1774372"/>
                <a:gd name="connsiteY4" fmla="*/ 1034143 h 1034143"/>
                <a:gd name="connsiteX5" fmla="*/ 0 w 1774372"/>
                <a:gd name="connsiteY5" fmla="*/ 718457 h 1034143"/>
                <a:gd name="connsiteX6" fmla="*/ 455 w 1774372"/>
                <a:gd name="connsiteY6" fmla="*/ 69702 h 1034143"/>
                <a:gd name="connsiteX0" fmla="*/ 455 w 1784803"/>
                <a:gd name="connsiteY0" fmla="*/ 66225 h 1030666"/>
                <a:gd name="connsiteX1" fmla="*/ 587829 w 1784803"/>
                <a:gd name="connsiteY1" fmla="*/ 475494 h 1030666"/>
                <a:gd name="connsiteX2" fmla="*/ 1784803 w 1784803"/>
                <a:gd name="connsiteY2" fmla="*/ 0 h 1030666"/>
                <a:gd name="connsiteX3" fmla="*/ 1764396 w 1784803"/>
                <a:gd name="connsiteY3" fmla="*/ 551695 h 1030666"/>
                <a:gd name="connsiteX4" fmla="*/ 620486 w 1784803"/>
                <a:gd name="connsiteY4" fmla="*/ 1030666 h 1030666"/>
                <a:gd name="connsiteX5" fmla="*/ 0 w 1784803"/>
                <a:gd name="connsiteY5" fmla="*/ 714980 h 1030666"/>
                <a:gd name="connsiteX6" fmla="*/ 455 w 1784803"/>
                <a:gd name="connsiteY6" fmla="*/ 66225 h 1030666"/>
                <a:gd name="connsiteX0" fmla="*/ 455 w 1784803"/>
                <a:gd name="connsiteY0" fmla="*/ 66225 h 1030666"/>
                <a:gd name="connsiteX1" fmla="*/ 619120 w 1784803"/>
                <a:gd name="connsiteY1" fmla="*/ 492878 h 1030666"/>
                <a:gd name="connsiteX2" fmla="*/ 1784803 w 1784803"/>
                <a:gd name="connsiteY2" fmla="*/ 0 h 1030666"/>
                <a:gd name="connsiteX3" fmla="*/ 1764396 w 1784803"/>
                <a:gd name="connsiteY3" fmla="*/ 551695 h 1030666"/>
                <a:gd name="connsiteX4" fmla="*/ 620486 w 1784803"/>
                <a:gd name="connsiteY4" fmla="*/ 1030666 h 1030666"/>
                <a:gd name="connsiteX5" fmla="*/ 0 w 1784803"/>
                <a:gd name="connsiteY5" fmla="*/ 714980 h 1030666"/>
                <a:gd name="connsiteX6" fmla="*/ 455 w 1784803"/>
                <a:gd name="connsiteY6" fmla="*/ 66225 h 1030666"/>
                <a:gd name="connsiteX0" fmla="*/ 455 w 1767806"/>
                <a:gd name="connsiteY0" fmla="*/ 66225 h 1030666"/>
                <a:gd name="connsiteX1" fmla="*/ 619120 w 1767806"/>
                <a:gd name="connsiteY1" fmla="*/ 492878 h 1030666"/>
                <a:gd name="connsiteX2" fmla="*/ 1767806 w 1767806"/>
                <a:gd name="connsiteY2" fmla="*/ 0 h 1030666"/>
                <a:gd name="connsiteX3" fmla="*/ 1764396 w 1767806"/>
                <a:gd name="connsiteY3" fmla="*/ 551695 h 1030666"/>
                <a:gd name="connsiteX4" fmla="*/ 620486 w 1767806"/>
                <a:gd name="connsiteY4" fmla="*/ 1030666 h 1030666"/>
                <a:gd name="connsiteX5" fmla="*/ 0 w 1767806"/>
                <a:gd name="connsiteY5" fmla="*/ 714980 h 1030666"/>
                <a:gd name="connsiteX6" fmla="*/ 455 w 1767806"/>
                <a:gd name="connsiteY6" fmla="*/ 66225 h 103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7806" h="1030666">
                  <a:moveTo>
                    <a:pt x="455" y="66225"/>
                  </a:moveTo>
                  <a:lnTo>
                    <a:pt x="619120" y="492878"/>
                  </a:lnTo>
                  <a:lnTo>
                    <a:pt x="1767806" y="0"/>
                  </a:lnTo>
                  <a:cubicBezTo>
                    <a:pt x="1766669" y="183898"/>
                    <a:pt x="1765533" y="367797"/>
                    <a:pt x="1764396" y="551695"/>
                  </a:cubicBezTo>
                  <a:lnTo>
                    <a:pt x="620486" y="1030666"/>
                  </a:lnTo>
                  <a:lnTo>
                    <a:pt x="0" y="714980"/>
                  </a:lnTo>
                  <a:cubicBezTo>
                    <a:pt x="152" y="498728"/>
                    <a:pt x="303" y="282477"/>
                    <a:pt x="455" y="66225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5" name="Straight Connector 94"/>
            <p:cNvCxnSpPr>
              <a:endCxn id="74" idx="2"/>
            </p:cNvCxnSpPr>
            <p:nvPr/>
          </p:nvCxnSpPr>
          <p:spPr>
            <a:xfrm>
              <a:off x="6743170" y="2206567"/>
              <a:ext cx="11001" cy="44996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Freeform 49"/>
            <p:cNvSpPr/>
            <p:nvPr/>
          </p:nvSpPr>
          <p:spPr>
            <a:xfrm>
              <a:off x="6130664" y="4063779"/>
              <a:ext cx="1787931" cy="602649"/>
            </a:xfrm>
            <a:custGeom>
              <a:avLst/>
              <a:gdLst>
                <a:gd name="connsiteX0" fmla="*/ 0 w 1752600"/>
                <a:gd name="connsiteY0" fmla="*/ 87086 h 1001486"/>
                <a:gd name="connsiteX1" fmla="*/ 631371 w 1752600"/>
                <a:gd name="connsiteY1" fmla="*/ 500743 h 1001486"/>
                <a:gd name="connsiteX2" fmla="*/ 1752600 w 1752600"/>
                <a:gd name="connsiteY2" fmla="*/ 0 h 1001486"/>
                <a:gd name="connsiteX3" fmla="*/ 1752600 w 1752600"/>
                <a:gd name="connsiteY3" fmla="*/ 544286 h 1001486"/>
                <a:gd name="connsiteX4" fmla="*/ 642257 w 1752600"/>
                <a:gd name="connsiteY4" fmla="*/ 1001486 h 1001486"/>
                <a:gd name="connsiteX5" fmla="*/ 21771 w 1752600"/>
                <a:gd name="connsiteY5" fmla="*/ 685800 h 1001486"/>
                <a:gd name="connsiteX6" fmla="*/ 0 w 1752600"/>
                <a:gd name="connsiteY6" fmla="*/ 87086 h 1001486"/>
                <a:gd name="connsiteX0" fmla="*/ 0 w 1807028"/>
                <a:gd name="connsiteY0" fmla="*/ 87086 h 1001486"/>
                <a:gd name="connsiteX1" fmla="*/ 631371 w 1807028"/>
                <a:gd name="connsiteY1" fmla="*/ 500743 h 1001486"/>
                <a:gd name="connsiteX2" fmla="*/ 1752600 w 1807028"/>
                <a:gd name="connsiteY2" fmla="*/ 0 h 1001486"/>
                <a:gd name="connsiteX3" fmla="*/ 1807028 w 1807028"/>
                <a:gd name="connsiteY3" fmla="*/ 522515 h 1001486"/>
                <a:gd name="connsiteX4" fmla="*/ 642257 w 1807028"/>
                <a:gd name="connsiteY4" fmla="*/ 1001486 h 1001486"/>
                <a:gd name="connsiteX5" fmla="*/ 21771 w 1807028"/>
                <a:gd name="connsiteY5" fmla="*/ 685800 h 1001486"/>
                <a:gd name="connsiteX6" fmla="*/ 0 w 1807028"/>
                <a:gd name="connsiteY6" fmla="*/ 87086 h 1001486"/>
                <a:gd name="connsiteX0" fmla="*/ 0 w 1807028"/>
                <a:gd name="connsiteY0" fmla="*/ 119743 h 1034143"/>
                <a:gd name="connsiteX1" fmla="*/ 631371 w 1807028"/>
                <a:gd name="connsiteY1" fmla="*/ 533400 h 1034143"/>
                <a:gd name="connsiteX2" fmla="*/ 1796143 w 1807028"/>
                <a:gd name="connsiteY2" fmla="*/ 0 h 1034143"/>
                <a:gd name="connsiteX3" fmla="*/ 1807028 w 1807028"/>
                <a:gd name="connsiteY3" fmla="*/ 555172 h 1034143"/>
                <a:gd name="connsiteX4" fmla="*/ 642257 w 1807028"/>
                <a:gd name="connsiteY4" fmla="*/ 1034143 h 1034143"/>
                <a:gd name="connsiteX5" fmla="*/ 21771 w 1807028"/>
                <a:gd name="connsiteY5" fmla="*/ 718457 h 1034143"/>
                <a:gd name="connsiteX6" fmla="*/ 0 w 1807028"/>
                <a:gd name="connsiteY6" fmla="*/ 119743 h 1034143"/>
                <a:gd name="connsiteX0" fmla="*/ 0 w 1807028"/>
                <a:gd name="connsiteY0" fmla="*/ 119743 h 1034143"/>
                <a:gd name="connsiteX1" fmla="*/ 609600 w 1807028"/>
                <a:gd name="connsiteY1" fmla="*/ 478971 h 1034143"/>
                <a:gd name="connsiteX2" fmla="*/ 1796143 w 1807028"/>
                <a:gd name="connsiteY2" fmla="*/ 0 h 1034143"/>
                <a:gd name="connsiteX3" fmla="*/ 1807028 w 1807028"/>
                <a:gd name="connsiteY3" fmla="*/ 555172 h 1034143"/>
                <a:gd name="connsiteX4" fmla="*/ 642257 w 1807028"/>
                <a:gd name="connsiteY4" fmla="*/ 1034143 h 1034143"/>
                <a:gd name="connsiteX5" fmla="*/ 21771 w 1807028"/>
                <a:gd name="connsiteY5" fmla="*/ 718457 h 1034143"/>
                <a:gd name="connsiteX6" fmla="*/ 0 w 1807028"/>
                <a:gd name="connsiteY6" fmla="*/ 119743 h 1034143"/>
                <a:gd name="connsiteX0" fmla="*/ 10886 w 1785257"/>
                <a:gd name="connsiteY0" fmla="*/ 87086 h 1034143"/>
                <a:gd name="connsiteX1" fmla="*/ 587829 w 1785257"/>
                <a:gd name="connsiteY1" fmla="*/ 478971 h 1034143"/>
                <a:gd name="connsiteX2" fmla="*/ 1774372 w 1785257"/>
                <a:gd name="connsiteY2" fmla="*/ 0 h 1034143"/>
                <a:gd name="connsiteX3" fmla="*/ 1785257 w 1785257"/>
                <a:gd name="connsiteY3" fmla="*/ 555172 h 1034143"/>
                <a:gd name="connsiteX4" fmla="*/ 620486 w 1785257"/>
                <a:gd name="connsiteY4" fmla="*/ 1034143 h 1034143"/>
                <a:gd name="connsiteX5" fmla="*/ 0 w 1785257"/>
                <a:gd name="connsiteY5" fmla="*/ 718457 h 1034143"/>
                <a:gd name="connsiteX6" fmla="*/ 10886 w 1785257"/>
                <a:gd name="connsiteY6" fmla="*/ 87086 h 1034143"/>
                <a:gd name="connsiteX0" fmla="*/ 455 w 1785257"/>
                <a:gd name="connsiteY0" fmla="*/ 69702 h 1034143"/>
                <a:gd name="connsiteX1" fmla="*/ 587829 w 1785257"/>
                <a:gd name="connsiteY1" fmla="*/ 478971 h 1034143"/>
                <a:gd name="connsiteX2" fmla="*/ 1774372 w 1785257"/>
                <a:gd name="connsiteY2" fmla="*/ 0 h 1034143"/>
                <a:gd name="connsiteX3" fmla="*/ 1785257 w 1785257"/>
                <a:gd name="connsiteY3" fmla="*/ 555172 h 1034143"/>
                <a:gd name="connsiteX4" fmla="*/ 620486 w 1785257"/>
                <a:gd name="connsiteY4" fmla="*/ 1034143 h 1034143"/>
                <a:gd name="connsiteX5" fmla="*/ 0 w 1785257"/>
                <a:gd name="connsiteY5" fmla="*/ 718457 h 1034143"/>
                <a:gd name="connsiteX6" fmla="*/ 455 w 1785257"/>
                <a:gd name="connsiteY6" fmla="*/ 69702 h 1034143"/>
                <a:gd name="connsiteX0" fmla="*/ 455 w 1774372"/>
                <a:gd name="connsiteY0" fmla="*/ 69702 h 1034143"/>
                <a:gd name="connsiteX1" fmla="*/ 587829 w 1774372"/>
                <a:gd name="connsiteY1" fmla="*/ 478971 h 1034143"/>
                <a:gd name="connsiteX2" fmla="*/ 1774372 w 1774372"/>
                <a:gd name="connsiteY2" fmla="*/ 0 h 1034143"/>
                <a:gd name="connsiteX3" fmla="*/ 1764396 w 1774372"/>
                <a:gd name="connsiteY3" fmla="*/ 555172 h 1034143"/>
                <a:gd name="connsiteX4" fmla="*/ 620486 w 1774372"/>
                <a:gd name="connsiteY4" fmla="*/ 1034143 h 1034143"/>
                <a:gd name="connsiteX5" fmla="*/ 0 w 1774372"/>
                <a:gd name="connsiteY5" fmla="*/ 718457 h 1034143"/>
                <a:gd name="connsiteX6" fmla="*/ 455 w 1774372"/>
                <a:gd name="connsiteY6" fmla="*/ 69702 h 1034143"/>
                <a:gd name="connsiteX0" fmla="*/ 455 w 1784803"/>
                <a:gd name="connsiteY0" fmla="*/ 66225 h 1030666"/>
                <a:gd name="connsiteX1" fmla="*/ 587829 w 1784803"/>
                <a:gd name="connsiteY1" fmla="*/ 475494 h 1030666"/>
                <a:gd name="connsiteX2" fmla="*/ 1784803 w 1784803"/>
                <a:gd name="connsiteY2" fmla="*/ 0 h 1030666"/>
                <a:gd name="connsiteX3" fmla="*/ 1764396 w 1784803"/>
                <a:gd name="connsiteY3" fmla="*/ 551695 h 1030666"/>
                <a:gd name="connsiteX4" fmla="*/ 620486 w 1784803"/>
                <a:gd name="connsiteY4" fmla="*/ 1030666 h 1030666"/>
                <a:gd name="connsiteX5" fmla="*/ 0 w 1784803"/>
                <a:gd name="connsiteY5" fmla="*/ 714980 h 1030666"/>
                <a:gd name="connsiteX6" fmla="*/ 455 w 1784803"/>
                <a:gd name="connsiteY6" fmla="*/ 66225 h 1030666"/>
                <a:gd name="connsiteX0" fmla="*/ 455 w 1784803"/>
                <a:gd name="connsiteY0" fmla="*/ 66225 h 1030666"/>
                <a:gd name="connsiteX1" fmla="*/ 619120 w 1784803"/>
                <a:gd name="connsiteY1" fmla="*/ 492878 h 1030666"/>
                <a:gd name="connsiteX2" fmla="*/ 1784803 w 1784803"/>
                <a:gd name="connsiteY2" fmla="*/ 0 h 1030666"/>
                <a:gd name="connsiteX3" fmla="*/ 1764396 w 1784803"/>
                <a:gd name="connsiteY3" fmla="*/ 551695 h 1030666"/>
                <a:gd name="connsiteX4" fmla="*/ 620486 w 1784803"/>
                <a:gd name="connsiteY4" fmla="*/ 1030666 h 1030666"/>
                <a:gd name="connsiteX5" fmla="*/ 0 w 1784803"/>
                <a:gd name="connsiteY5" fmla="*/ 714980 h 1030666"/>
                <a:gd name="connsiteX6" fmla="*/ 455 w 1784803"/>
                <a:gd name="connsiteY6" fmla="*/ 66225 h 1030666"/>
                <a:gd name="connsiteX0" fmla="*/ 19911 w 1804259"/>
                <a:gd name="connsiteY0" fmla="*/ 66225 h 1030666"/>
                <a:gd name="connsiteX1" fmla="*/ 638576 w 1804259"/>
                <a:gd name="connsiteY1" fmla="*/ 492878 h 1030666"/>
                <a:gd name="connsiteX2" fmla="*/ 1804259 w 1804259"/>
                <a:gd name="connsiteY2" fmla="*/ 0 h 1030666"/>
                <a:gd name="connsiteX3" fmla="*/ 1783852 w 1804259"/>
                <a:gd name="connsiteY3" fmla="*/ 551695 h 1030666"/>
                <a:gd name="connsiteX4" fmla="*/ 639942 w 1804259"/>
                <a:gd name="connsiteY4" fmla="*/ 1030666 h 1030666"/>
                <a:gd name="connsiteX5" fmla="*/ 0 w 1804259"/>
                <a:gd name="connsiteY5" fmla="*/ 325874 h 1030666"/>
                <a:gd name="connsiteX6" fmla="*/ 19911 w 1804259"/>
                <a:gd name="connsiteY6" fmla="*/ 66225 h 1030666"/>
                <a:gd name="connsiteX0" fmla="*/ 19911 w 1804259"/>
                <a:gd name="connsiteY0" fmla="*/ 66225 h 602649"/>
                <a:gd name="connsiteX1" fmla="*/ 638576 w 1804259"/>
                <a:gd name="connsiteY1" fmla="*/ 492878 h 602649"/>
                <a:gd name="connsiteX2" fmla="*/ 1804259 w 1804259"/>
                <a:gd name="connsiteY2" fmla="*/ 0 h 602649"/>
                <a:gd name="connsiteX3" fmla="*/ 1783852 w 1804259"/>
                <a:gd name="connsiteY3" fmla="*/ 551695 h 602649"/>
                <a:gd name="connsiteX4" fmla="*/ 610759 w 1804259"/>
                <a:gd name="connsiteY4" fmla="*/ 602649 h 602649"/>
                <a:gd name="connsiteX5" fmla="*/ 0 w 1804259"/>
                <a:gd name="connsiteY5" fmla="*/ 325874 h 602649"/>
                <a:gd name="connsiteX6" fmla="*/ 19911 w 1804259"/>
                <a:gd name="connsiteY6" fmla="*/ 66225 h 602649"/>
                <a:gd name="connsiteX0" fmla="*/ 19911 w 1804259"/>
                <a:gd name="connsiteY0" fmla="*/ 66225 h 602649"/>
                <a:gd name="connsiteX1" fmla="*/ 638576 w 1804259"/>
                <a:gd name="connsiteY1" fmla="*/ 492878 h 602649"/>
                <a:gd name="connsiteX2" fmla="*/ 1804259 w 1804259"/>
                <a:gd name="connsiteY2" fmla="*/ 0 h 602649"/>
                <a:gd name="connsiteX3" fmla="*/ 1793580 w 1804259"/>
                <a:gd name="connsiteY3" fmla="*/ 94495 h 602649"/>
                <a:gd name="connsiteX4" fmla="*/ 610759 w 1804259"/>
                <a:gd name="connsiteY4" fmla="*/ 602649 h 602649"/>
                <a:gd name="connsiteX5" fmla="*/ 0 w 1804259"/>
                <a:gd name="connsiteY5" fmla="*/ 325874 h 602649"/>
                <a:gd name="connsiteX6" fmla="*/ 19911 w 1804259"/>
                <a:gd name="connsiteY6" fmla="*/ 66225 h 602649"/>
                <a:gd name="connsiteX0" fmla="*/ 317 w 1784665"/>
                <a:gd name="connsiteY0" fmla="*/ 66225 h 602649"/>
                <a:gd name="connsiteX1" fmla="*/ 618982 w 1784665"/>
                <a:gd name="connsiteY1" fmla="*/ 492878 h 602649"/>
                <a:gd name="connsiteX2" fmla="*/ 1784665 w 1784665"/>
                <a:gd name="connsiteY2" fmla="*/ 0 h 602649"/>
                <a:gd name="connsiteX3" fmla="*/ 1773986 w 1784665"/>
                <a:gd name="connsiteY3" fmla="*/ 94495 h 602649"/>
                <a:gd name="connsiteX4" fmla="*/ 591165 w 1784665"/>
                <a:gd name="connsiteY4" fmla="*/ 602649 h 602649"/>
                <a:gd name="connsiteX5" fmla="*/ 0 w 1784665"/>
                <a:gd name="connsiteY5" fmla="*/ 116868 h 602649"/>
                <a:gd name="connsiteX6" fmla="*/ 317 w 1784665"/>
                <a:gd name="connsiteY6" fmla="*/ 66225 h 602649"/>
                <a:gd name="connsiteX0" fmla="*/ 3583 w 1787931"/>
                <a:gd name="connsiteY0" fmla="*/ 66225 h 602649"/>
                <a:gd name="connsiteX1" fmla="*/ 622248 w 1787931"/>
                <a:gd name="connsiteY1" fmla="*/ 492878 h 602649"/>
                <a:gd name="connsiteX2" fmla="*/ 1787931 w 1787931"/>
                <a:gd name="connsiteY2" fmla="*/ 0 h 602649"/>
                <a:gd name="connsiteX3" fmla="*/ 1777252 w 1787931"/>
                <a:gd name="connsiteY3" fmla="*/ 94495 h 602649"/>
                <a:gd name="connsiteX4" fmla="*/ 594431 w 1787931"/>
                <a:gd name="connsiteY4" fmla="*/ 602649 h 602649"/>
                <a:gd name="connsiteX5" fmla="*/ 0 w 1787931"/>
                <a:gd name="connsiteY5" fmla="*/ 100539 h 602649"/>
                <a:gd name="connsiteX6" fmla="*/ 3583 w 1787931"/>
                <a:gd name="connsiteY6" fmla="*/ 66225 h 60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7931" h="602649">
                  <a:moveTo>
                    <a:pt x="3583" y="66225"/>
                  </a:moveTo>
                  <a:lnTo>
                    <a:pt x="622248" y="492878"/>
                  </a:lnTo>
                  <a:lnTo>
                    <a:pt x="1787931" y="0"/>
                  </a:lnTo>
                  <a:lnTo>
                    <a:pt x="1777252" y="94495"/>
                  </a:lnTo>
                  <a:lnTo>
                    <a:pt x="594431" y="602649"/>
                  </a:lnTo>
                  <a:cubicBezTo>
                    <a:pt x="387602" y="497420"/>
                    <a:pt x="206829" y="205768"/>
                    <a:pt x="0" y="100539"/>
                  </a:cubicBezTo>
                  <a:cubicBezTo>
                    <a:pt x="152" y="-115713"/>
                    <a:pt x="3431" y="282477"/>
                    <a:pt x="3583" y="66225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319954" y="4001294"/>
              <a:ext cx="691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Shale</a:t>
              </a:r>
              <a:endParaRPr lang="en-GB" dirty="0"/>
            </a:p>
          </p:txBody>
        </p:sp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0392" y="1628800"/>
              <a:ext cx="1052739" cy="39208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3660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29"/>
    </mc:Choice>
    <mc:Fallback xmlns="">
      <p:transition spd="slow" advTm="11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Cloud 338"/>
          <p:cNvSpPr/>
          <p:nvPr/>
        </p:nvSpPr>
        <p:spPr>
          <a:xfrm>
            <a:off x="851526" y="2022273"/>
            <a:ext cx="2503312" cy="2045909"/>
          </a:xfrm>
          <a:prstGeom prst="cloud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loud 3"/>
          <p:cNvSpPr/>
          <p:nvPr/>
        </p:nvSpPr>
        <p:spPr>
          <a:xfrm>
            <a:off x="4946741" y="1672698"/>
            <a:ext cx="3830143" cy="3838054"/>
          </a:xfrm>
          <a:prstGeom prst="clou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474"/>
          <p:cNvSpPr txBox="1">
            <a:spLocks noChangeArrowheads="1"/>
          </p:cNvSpPr>
          <p:nvPr/>
        </p:nvSpPr>
        <p:spPr bwMode="auto">
          <a:xfrm>
            <a:off x="438205" y="89970"/>
            <a:ext cx="66967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 b="1" dirty="0" smtClean="0">
                <a:latin typeface="+mj-lt"/>
              </a:rPr>
              <a:t>Gas in sandstone and shale</a:t>
            </a:r>
            <a:endParaRPr lang="en-GB" sz="3200" b="1" dirty="0"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747810" y="6721652"/>
            <a:ext cx="492863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39754" y="6265142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1 mm</a:t>
            </a:r>
            <a:endParaRPr lang="en-GB" sz="2400" b="1" dirty="0"/>
          </a:p>
        </p:txBody>
      </p:sp>
      <p:sp>
        <p:nvSpPr>
          <p:cNvPr id="19" name="Freeform 1"/>
          <p:cNvSpPr>
            <a:spLocks/>
          </p:cNvSpPr>
          <p:nvPr/>
        </p:nvSpPr>
        <p:spPr bwMode="auto">
          <a:xfrm>
            <a:off x="5742079" y="1036110"/>
            <a:ext cx="1989137" cy="1814513"/>
          </a:xfrm>
          <a:custGeom>
            <a:avLst/>
            <a:gdLst>
              <a:gd name="T0" fmla="*/ 580918 w 1988545"/>
              <a:gd name="T1" fmla="*/ 130661 h 1814286"/>
              <a:gd name="T2" fmla="*/ 406642 w 1988545"/>
              <a:gd name="T3" fmla="*/ 261323 h 1814286"/>
              <a:gd name="T4" fmla="*/ 232367 w 1988545"/>
              <a:gd name="T5" fmla="*/ 406502 h 1814286"/>
              <a:gd name="T6" fmla="*/ 116185 w 1988545"/>
              <a:gd name="T7" fmla="*/ 609752 h 1814286"/>
              <a:gd name="T8" fmla="*/ 43569 w 1988545"/>
              <a:gd name="T9" fmla="*/ 740415 h 1814286"/>
              <a:gd name="T10" fmla="*/ 0 w 1988545"/>
              <a:gd name="T11" fmla="*/ 929146 h 1814286"/>
              <a:gd name="T12" fmla="*/ 14523 w 1988545"/>
              <a:gd name="T13" fmla="*/ 1117880 h 1814286"/>
              <a:gd name="T14" fmla="*/ 29047 w 1988545"/>
              <a:gd name="T15" fmla="*/ 1234022 h 1814286"/>
              <a:gd name="T16" fmla="*/ 217845 w 1988545"/>
              <a:gd name="T17" fmla="*/ 1495346 h 1814286"/>
              <a:gd name="T18" fmla="*/ 304982 w 1988545"/>
              <a:gd name="T19" fmla="*/ 1567935 h 1814286"/>
              <a:gd name="T20" fmla="*/ 464733 w 1988545"/>
              <a:gd name="T21" fmla="*/ 1626006 h 1814286"/>
              <a:gd name="T22" fmla="*/ 551871 w 1988545"/>
              <a:gd name="T23" fmla="*/ 1669561 h 1814286"/>
              <a:gd name="T24" fmla="*/ 595440 w 1988545"/>
              <a:gd name="T25" fmla="*/ 1684079 h 1814286"/>
              <a:gd name="T26" fmla="*/ 682578 w 1988545"/>
              <a:gd name="T27" fmla="*/ 1727632 h 1814286"/>
              <a:gd name="T28" fmla="*/ 769715 w 1988545"/>
              <a:gd name="T29" fmla="*/ 1756669 h 1814286"/>
              <a:gd name="T30" fmla="*/ 929469 w 1988545"/>
              <a:gd name="T31" fmla="*/ 1800222 h 1814286"/>
              <a:gd name="T32" fmla="*/ 1031129 w 1988545"/>
              <a:gd name="T33" fmla="*/ 1814740 h 1814286"/>
              <a:gd name="T34" fmla="*/ 1524908 w 1988545"/>
              <a:gd name="T35" fmla="*/ 1800222 h 1814286"/>
              <a:gd name="T36" fmla="*/ 1641091 w 1988545"/>
              <a:gd name="T37" fmla="*/ 1713114 h 1814286"/>
              <a:gd name="T38" fmla="*/ 1887981 w 1988545"/>
              <a:gd name="T39" fmla="*/ 1538899 h 1814286"/>
              <a:gd name="T40" fmla="*/ 1975119 w 1988545"/>
              <a:gd name="T41" fmla="*/ 1437274 h 1814286"/>
              <a:gd name="T42" fmla="*/ 1989641 w 1988545"/>
              <a:gd name="T43" fmla="*/ 1393720 h 1814286"/>
              <a:gd name="T44" fmla="*/ 1931550 w 1988545"/>
              <a:gd name="T45" fmla="*/ 1146915 h 1814286"/>
              <a:gd name="T46" fmla="*/ 1946073 w 1988545"/>
              <a:gd name="T47" fmla="*/ 943665 h 1814286"/>
              <a:gd name="T48" fmla="*/ 1975119 w 1988545"/>
              <a:gd name="T49" fmla="*/ 885594 h 1814286"/>
              <a:gd name="T50" fmla="*/ 1989641 w 1988545"/>
              <a:gd name="T51" fmla="*/ 842039 h 1814286"/>
              <a:gd name="T52" fmla="*/ 1946073 w 1988545"/>
              <a:gd name="T53" fmla="*/ 711378 h 1814286"/>
              <a:gd name="T54" fmla="*/ 1902504 w 1988545"/>
              <a:gd name="T55" fmla="*/ 667825 h 1814286"/>
              <a:gd name="T56" fmla="*/ 1815366 w 1988545"/>
              <a:gd name="T57" fmla="*/ 522644 h 1814286"/>
              <a:gd name="T58" fmla="*/ 1786320 w 1988545"/>
              <a:gd name="T59" fmla="*/ 348431 h 1814286"/>
              <a:gd name="T60" fmla="*/ 1742753 w 1988545"/>
              <a:gd name="T61" fmla="*/ 232287 h 1814286"/>
              <a:gd name="T62" fmla="*/ 1670137 w 1988545"/>
              <a:gd name="T63" fmla="*/ 203250 h 1814286"/>
              <a:gd name="T64" fmla="*/ 1582999 w 1988545"/>
              <a:gd name="T65" fmla="*/ 130661 h 1814286"/>
              <a:gd name="T66" fmla="*/ 1524908 w 1988545"/>
              <a:gd name="T67" fmla="*/ 72590 h 1814286"/>
              <a:gd name="T68" fmla="*/ 1466816 w 1988545"/>
              <a:gd name="T69" fmla="*/ 43553 h 1814286"/>
              <a:gd name="T70" fmla="*/ 1234449 w 1988545"/>
              <a:gd name="T71" fmla="*/ 0 h 1814286"/>
              <a:gd name="T72" fmla="*/ 900422 w 1988545"/>
              <a:gd name="T73" fmla="*/ 43553 h 1814286"/>
              <a:gd name="T74" fmla="*/ 813284 w 1988545"/>
              <a:gd name="T75" fmla="*/ 72590 h 1814286"/>
              <a:gd name="T76" fmla="*/ 769715 w 1988545"/>
              <a:gd name="T77" fmla="*/ 87108 h 1814286"/>
              <a:gd name="T78" fmla="*/ 653532 w 1988545"/>
              <a:gd name="T79" fmla="*/ 101626 h 1814286"/>
              <a:gd name="T80" fmla="*/ 580918 w 1988545"/>
              <a:gd name="T81" fmla="*/ 130661 h 181428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988545" h="1814286">
                <a:moveTo>
                  <a:pt x="580572" y="130629"/>
                </a:moveTo>
                <a:cubicBezTo>
                  <a:pt x="539448" y="157238"/>
                  <a:pt x="454890" y="217616"/>
                  <a:pt x="406400" y="261257"/>
                </a:cubicBezTo>
                <a:cubicBezTo>
                  <a:pt x="249473" y="402492"/>
                  <a:pt x="428489" y="266215"/>
                  <a:pt x="232229" y="406400"/>
                </a:cubicBezTo>
                <a:cubicBezTo>
                  <a:pt x="193524" y="474133"/>
                  <a:pt x="159389" y="544690"/>
                  <a:pt x="116115" y="609600"/>
                </a:cubicBezTo>
                <a:cubicBezTo>
                  <a:pt x="84136" y="657568"/>
                  <a:pt x="66881" y="679549"/>
                  <a:pt x="43543" y="740229"/>
                </a:cubicBezTo>
                <a:cubicBezTo>
                  <a:pt x="16256" y="811176"/>
                  <a:pt x="12096" y="856341"/>
                  <a:pt x="0" y="928914"/>
                </a:cubicBezTo>
                <a:cubicBezTo>
                  <a:pt x="4838" y="991809"/>
                  <a:pt x="8534" y="1054803"/>
                  <a:pt x="14515" y="1117600"/>
                </a:cubicBezTo>
                <a:cubicBezTo>
                  <a:pt x="18213" y="1156430"/>
                  <a:pt x="12259" y="1198497"/>
                  <a:pt x="29029" y="1233714"/>
                </a:cubicBezTo>
                <a:cubicBezTo>
                  <a:pt x="29535" y="1234777"/>
                  <a:pt x="171707" y="1448964"/>
                  <a:pt x="217715" y="1494972"/>
                </a:cubicBezTo>
                <a:cubicBezTo>
                  <a:pt x="244434" y="1521691"/>
                  <a:pt x="272619" y="1547739"/>
                  <a:pt x="304800" y="1567543"/>
                </a:cubicBezTo>
                <a:cubicBezTo>
                  <a:pt x="363416" y="1603614"/>
                  <a:pt x="403852" y="1610449"/>
                  <a:pt x="464457" y="1625600"/>
                </a:cubicBezTo>
                <a:cubicBezTo>
                  <a:pt x="493486" y="1640114"/>
                  <a:pt x="521885" y="1655962"/>
                  <a:pt x="551543" y="1669143"/>
                </a:cubicBezTo>
                <a:cubicBezTo>
                  <a:pt x="565524" y="1675357"/>
                  <a:pt x="581105" y="1677443"/>
                  <a:pt x="595086" y="1683657"/>
                </a:cubicBezTo>
                <a:cubicBezTo>
                  <a:pt x="624744" y="1696838"/>
                  <a:pt x="652214" y="1714717"/>
                  <a:pt x="682172" y="1727200"/>
                </a:cubicBezTo>
                <a:cubicBezTo>
                  <a:pt x="710417" y="1738969"/>
                  <a:pt x="740011" y="1747230"/>
                  <a:pt x="769257" y="1756229"/>
                </a:cubicBezTo>
                <a:cubicBezTo>
                  <a:pt x="780727" y="1759758"/>
                  <a:pt x="898597" y="1794260"/>
                  <a:pt x="928915" y="1799772"/>
                </a:cubicBezTo>
                <a:cubicBezTo>
                  <a:pt x="962574" y="1805892"/>
                  <a:pt x="996648" y="1809448"/>
                  <a:pt x="1030515" y="1814286"/>
                </a:cubicBezTo>
                <a:lnTo>
                  <a:pt x="1524000" y="1799772"/>
                </a:lnTo>
                <a:cubicBezTo>
                  <a:pt x="1571723" y="1791818"/>
                  <a:pt x="1600589" y="1740587"/>
                  <a:pt x="1640115" y="1712686"/>
                </a:cubicBezTo>
                <a:cubicBezTo>
                  <a:pt x="1766927" y="1623171"/>
                  <a:pt x="1769622" y="1634434"/>
                  <a:pt x="1886857" y="1538514"/>
                </a:cubicBezTo>
                <a:cubicBezTo>
                  <a:pt x="1926103" y="1506403"/>
                  <a:pt x="1943308" y="1477762"/>
                  <a:pt x="1973943" y="1436914"/>
                </a:cubicBezTo>
                <a:cubicBezTo>
                  <a:pt x="1978781" y="1422400"/>
                  <a:pt x="1989630" y="1408626"/>
                  <a:pt x="1988457" y="1393372"/>
                </a:cubicBezTo>
                <a:cubicBezTo>
                  <a:pt x="1982783" y="1319603"/>
                  <a:pt x="1951381" y="1220062"/>
                  <a:pt x="1930400" y="1146629"/>
                </a:cubicBezTo>
                <a:cubicBezTo>
                  <a:pt x="1935238" y="1078896"/>
                  <a:pt x="1933751" y="1010411"/>
                  <a:pt x="1944915" y="943429"/>
                </a:cubicBezTo>
                <a:cubicBezTo>
                  <a:pt x="1948472" y="922087"/>
                  <a:pt x="1965420" y="905259"/>
                  <a:pt x="1973943" y="885372"/>
                </a:cubicBezTo>
                <a:cubicBezTo>
                  <a:pt x="1979970" y="871310"/>
                  <a:pt x="1983619" y="856343"/>
                  <a:pt x="1988457" y="841829"/>
                </a:cubicBezTo>
                <a:cubicBezTo>
                  <a:pt x="1977313" y="786106"/>
                  <a:pt x="1978299" y="757937"/>
                  <a:pt x="1944915" y="711200"/>
                </a:cubicBezTo>
                <a:cubicBezTo>
                  <a:pt x="1932984" y="694497"/>
                  <a:pt x="1913974" y="683860"/>
                  <a:pt x="1901372" y="667657"/>
                </a:cubicBezTo>
                <a:cubicBezTo>
                  <a:pt x="1852330" y="604604"/>
                  <a:pt x="1845883" y="585707"/>
                  <a:pt x="1814286" y="522514"/>
                </a:cubicBezTo>
                <a:cubicBezTo>
                  <a:pt x="1790599" y="333017"/>
                  <a:pt x="1812658" y="471647"/>
                  <a:pt x="1785257" y="348343"/>
                </a:cubicBezTo>
                <a:cubicBezTo>
                  <a:pt x="1777490" y="313391"/>
                  <a:pt x="1777237" y="257602"/>
                  <a:pt x="1741715" y="232229"/>
                </a:cubicBezTo>
                <a:cubicBezTo>
                  <a:pt x="1720514" y="217085"/>
                  <a:pt x="1693334" y="212876"/>
                  <a:pt x="1669143" y="203200"/>
                </a:cubicBezTo>
                <a:cubicBezTo>
                  <a:pt x="1518153" y="52210"/>
                  <a:pt x="1723508" y="251872"/>
                  <a:pt x="1582057" y="130629"/>
                </a:cubicBezTo>
                <a:cubicBezTo>
                  <a:pt x="1561277" y="112818"/>
                  <a:pt x="1545895" y="88993"/>
                  <a:pt x="1524000" y="72572"/>
                </a:cubicBezTo>
                <a:cubicBezTo>
                  <a:pt x="1506691" y="59590"/>
                  <a:pt x="1486032" y="51579"/>
                  <a:pt x="1465943" y="43543"/>
                </a:cubicBezTo>
                <a:cubicBezTo>
                  <a:pt x="1362333" y="2098"/>
                  <a:pt x="1362265" y="12855"/>
                  <a:pt x="1233715" y="0"/>
                </a:cubicBezTo>
                <a:cubicBezTo>
                  <a:pt x="1133453" y="7712"/>
                  <a:pt x="999247" y="10422"/>
                  <a:pt x="899886" y="43543"/>
                </a:cubicBezTo>
                <a:lnTo>
                  <a:pt x="812800" y="72572"/>
                </a:lnTo>
                <a:cubicBezTo>
                  <a:pt x="798286" y="77410"/>
                  <a:pt x="784438" y="85188"/>
                  <a:pt x="769257" y="87086"/>
                </a:cubicBezTo>
                <a:lnTo>
                  <a:pt x="653143" y="101600"/>
                </a:lnTo>
                <a:cubicBezTo>
                  <a:pt x="559566" y="132793"/>
                  <a:pt x="621696" y="104020"/>
                  <a:pt x="580572" y="130629"/>
                </a:cubicBezTo>
                <a:close/>
              </a:path>
            </a:pathLst>
          </a:custGeom>
          <a:gradFill rotWithShape="1">
            <a:gsLst>
              <a:gs pos="0">
                <a:srgbClr val="A07400"/>
              </a:gs>
              <a:gs pos="50000">
                <a:srgbClr val="E6A900"/>
              </a:gs>
              <a:gs pos="100000">
                <a:srgbClr val="FFCA00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0" name="Freeform 2"/>
          <p:cNvSpPr>
            <a:spLocks/>
          </p:cNvSpPr>
          <p:nvPr/>
        </p:nvSpPr>
        <p:spPr bwMode="auto">
          <a:xfrm flipV="1">
            <a:off x="7107329" y="2685523"/>
            <a:ext cx="993775" cy="1211262"/>
          </a:xfrm>
          <a:custGeom>
            <a:avLst/>
            <a:gdLst>
              <a:gd name="T0" fmla="*/ 72499 w 1988545"/>
              <a:gd name="T1" fmla="*/ 38833 h 1814286"/>
              <a:gd name="T2" fmla="*/ 50749 w 1988545"/>
              <a:gd name="T3" fmla="*/ 77666 h 1814286"/>
              <a:gd name="T4" fmla="*/ 28999 w 1988545"/>
              <a:gd name="T5" fmla="*/ 120813 h 1814286"/>
              <a:gd name="T6" fmla="*/ 14500 w 1988545"/>
              <a:gd name="T7" fmla="*/ 181221 h 1814286"/>
              <a:gd name="T8" fmla="*/ 5438 w 1988545"/>
              <a:gd name="T9" fmla="*/ 220054 h 1814286"/>
              <a:gd name="T10" fmla="*/ 0 w 1988545"/>
              <a:gd name="T11" fmla="*/ 276145 h 1814286"/>
              <a:gd name="T12" fmla="*/ 1813 w 1988545"/>
              <a:gd name="T13" fmla="*/ 332237 h 1814286"/>
              <a:gd name="T14" fmla="*/ 3625 w 1988545"/>
              <a:gd name="T15" fmla="*/ 366756 h 1814286"/>
              <a:gd name="T16" fmla="*/ 27187 w 1988545"/>
              <a:gd name="T17" fmla="*/ 444422 h 1814286"/>
              <a:gd name="T18" fmla="*/ 38062 w 1988545"/>
              <a:gd name="T19" fmla="*/ 465995 h 1814286"/>
              <a:gd name="T20" fmla="*/ 57999 w 1988545"/>
              <a:gd name="T21" fmla="*/ 483255 h 1814286"/>
              <a:gd name="T22" fmla="*/ 68874 w 1988545"/>
              <a:gd name="T23" fmla="*/ 496199 h 1814286"/>
              <a:gd name="T24" fmla="*/ 74311 w 1988545"/>
              <a:gd name="T25" fmla="*/ 500514 h 1814286"/>
              <a:gd name="T26" fmla="*/ 85186 w 1988545"/>
              <a:gd name="T27" fmla="*/ 513458 h 1814286"/>
              <a:gd name="T28" fmla="*/ 96061 w 1988545"/>
              <a:gd name="T29" fmla="*/ 522088 h 1814286"/>
              <a:gd name="T30" fmla="*/ 115998 w 1988545"/>
              <a:gd name="T31" fmla="*/ 535032 h 1814286"/>
              <a:gd name="T32" fmla="*/ 128686 w 1988545"/>
              <a:gd name="T33" fmla="*/ 539347 h 1814286"/>
              <a:gd name="T34" fmla="*/ 190309 w 1988545"/>
              <a:gd name="T35" fmla="*/ 535032 h 1814286"/>
              <a:gd name="T36" fmla="*/ 204809 w 1988545"/>
              <a:gd name="T37" fmla="*/ 509143 h 1814286"/>
              <a:gd name="T38" fmla="*/ 235621 w 1988545"/>
              <a:gd name="T39" fmla="*/ 457366 h 1814286"/>
              <a:gd name="T40" fmla="*/ 246496 w 1988545"/>
              <a:gd name="T41" fmla="*/ 427162 h 1814286"/>
              <a:gd name="T42" fmla="*/ 248309 w 1988545"/>
              <a:gd name="T43" fmla="*/ 414218 h 1814286"/>
              <a:gd name="T44" fmla="*/ 241059 w 1988545"/>
              <a:gd name="T45" fmla="*/ 340867 h 1814286"/>
              <a:gd name="T46" fmla="*/ 242871 w 1988545"/>
              <a:gd name="T47" fmla="*/ 280460 h 1814286"/>
              <a:gd name="T48" fmla="*/ 246496 w 1988545"/>
              <a:gd name="T49" fmla="*/ 263202 h 1814286"/>
              <a:gd name="T50" fmla="*/ 248309 w 1988545"/>
              <a:gd name="T51" fmla="*/ 250257 h 1814286"/>
              <a:gd name="T52" fmla="*/ 242871 w 1988545"/>
              <a:gd name="T53" fmla="*/ 211424 h 1814286"/>
              <a:gd name="T54" fmla="*/ 237434 w 1988545"/>
              <a:gd name="T55" fmla="*/ 198479 h 1814286"/>
              <a:gd name="T56" fmla="*/ 226559 w 1988545"/>
              <a:gd name="T57" fmla="*/ 155332 h 1814286"/>
              <a:gd name="T58" fmla="*/ 222934 w 1988545"/>
              <a:gd name="T59" fmla="*/ 103555 h 1814286"/>
              <a:gd name="T60" fmla="*/ 217497 w 1988545"/>
              <a:gd name="T61" fmla="*/ 69036 h 1814286"/>
              <a:gd name="T62" fmla="*/ 208434 w 1988545"/>
              <a:gd name="T63" fmla="*/ 60407 h 1814286"/>
              <a:gd name="T64" fmla="*/ 197560 w 1988545"/>
              <a:gd name="T65" fmla="*/ 38833 h 1814286"/>
              <a:gd name="T66" fmla="*/ 190309 w 1988545"/>
              <a:gd name="T67" fmla="*/ 21574 h 1814286"/>
              <a:gd name="T68" fmla="*/ 183060 w 1988545"/>
              <a:gd name="T69" fmla="*/ 12944 h 1814286"/>
              <a:gd name="T70" fmla="*/ 154060 w 1988545"/>
              <a:gd name="T71" fmla="*/ 0 h 1814286"/>
              <a:gd name="T72" fmla="*/ 112373 w 1988545"/>
              <a:gd name="T73" fmla="*/ 12944 h 1814286"/>
              <a:gd name="T74" fmla="*/ 101498 w 1988545"/>
              <a:gd name="T75" fmla="*/ 21574 h 1814286"/>
              <a:gd name="T76" fmla="*/ 96061 w 1988545"/>
              <a:gd name="T77" fmla="*/ 25889 h 1814286"/>
              <a:gd name="T78" fmla="*/ 81561 w 1988545"/>
              <a:gd name="T79" fmla="*/ 30203 h 1814286"/>
              <a:gd name="T80" fmla="*/ 72499 w 1988545"/>
              <a:gd name="T81" fmla="*/ 38833 h 181428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988545" h="1814286">
                <a:moveTo>
                  <a:pt x="580572" y="130629"/>
                </a:moveTo>
                <a:cubicBezTo>
                  <a:pt x="539448" y="157238"/>
                  <a:pt x="454890" y="217616"/>
                  <a:pt x="406400" y="261257"/>
                </a:cubicBezTo>
                <a:cubicBezTo>
                  <a:pt x="249473" y="402492"/>
                  <a:pt x="428489" y="266215"/>
                  <a:pt x="232229" y="406400"/>
                </a:cubicBezTo>
                <a:cubicBezTo>
                  <a:pt x="193524" y="474133"/>
                  <a:pt x="159389" y="544690"/>
                  <a:pt x="116115" y="609600"/>
                </a:cubicBezTo>
                <a:cubicBezTo>
                  <a:pt x="84136" y="657568"/>
                  <a:pt x="66881" y="679549"/>
                  <a:pt x="43543" y="740229"/>
                </a:cubicBezTo>
                <a:cubicBezTo>
                  <a:pt x="16256" y="811176"/>
                  <a:pt x="12096" y="856341"/>
                  <a:pt x="0" y="928914"/>
                </a:cubicBezTo>
                <a:cubicBezTo>
                  <a:pt x="4838" y="991809"/>
                  <a:pt x="8534" y="1054803"/>
                  <a:pt x="14515" y="1117600"/>
                </a:cubicBezTo>
                <a:cubicBezTo>
                  <a:pt x="18213" y="1156430"/>
                  <a:pt x="12259" y="1198497"/>
                  <a:pt x="29029" y="1233714"/>
                </a:cubicBezTo>
                <a:cubicBezTo>
                  <a:pt x="29535" y="1234777"/>
                  <a:pt x="171707" y="1448964"/>
                  <a:pt x="217715" y="1494972"/>
                </a:cubicBezTo>
                <a:cubicBezTo>
                  <a:pt x="244434" y="1521691"/>
                  <a:pt x="272619" y="1547739"/>
                  <a:pt x="304800" y="1567543"/>
                </a:cubicBezTo>
                <a:cubicBezTo>
                  <a:pt x="363416" y="1603614"/>
                  <a:pt x="403852" y="1610449"/>
                  <a:pt x="464457" y="1625600"/>
                </a:cubicBezTo>
                <a:cubicBezTo>
                  <a:pt x="493486" y="1640114"/>
                  <a:pt x="521885" y="1655962"/>
                  <a:pt x="551543" y="1669143"/>
                </a:cubicBezTo>
                <a:cubicBezTo>
                  <a:pt x="565524" y="1675357"/>
                  <a:pt x="581105" y="1677443"/>
                  <a:pt x="595086" y="1683657"/>
                </a:cubicBezTo>
                <a:cubicBezTo>
                  <a:pt x="624744" y="1696838"/>
                  <a:pt x="652214" y="1714717"/>
                  <a:pt x="682172" y="1727200"/>
                </a:cubicBezTo>
                <a:cubicBezTo>
                  <a:pt x="710417" y="1738969"/>
                  <a:pt x="740011" y="1747230"/>
                  <a:pt x="769257" y="1756229"/>
                </a:cubicBezTo>
                <a:cubicBezTo>
                  <a:pt x="780727" y="1759758"/>
                  <a:pt x="898597" y="1794260"/>
                  <a:pt x="928915" y="1799772"/>
                </a:cubicBezTo>
                <a:cubicBezTo>
                  <a:pt x="962574" y="1805892"/>
                  <a:pt x="996648" y="1809448"/>
                  <a:pt x="1030515" y="1814286"/>
                </a:cubicBezTo>
                <a:lnTo>
                  <a:pt x="1524000" y="1799772"/>
                </a:lnTo>
                <a:cubicBezTo>
                  <a:pt x="1571723" y="1791818"/>
                  <a:pt x="1600589" y="1740587"/>
                  <a:pt x="1640115" y="1712686"/>
                </a:cubicBezTo>
                <a:cubicBezTo>
                  <a:pt x="1766927" y="1623171"/>
                  <a:pt x="1769622" y="1634434"/>
                  <a:pt x="1886857" y="1538514"/>
                </a:cubicBezTo>
                <a:cubicBezTo>
                  <a:pt x="1926103" y="1506403"/>
                  <a:pt x="1943308" y="1477762"/>
                  <a:pt x="1973943" y="1436914"/>
                </a:cubicBezTo>
                <a:cubicBezTo>
                  <a:pt x="1978781" y="1422400"/>
                  <a:pt x="1989630" y="1408626"/>
                  <a:pt x="1988457" y="1393372"/>
                </a:cubicBezTo>
                <a:cubicBezTo>
                  <a:pt x="1982783" y="1319603"/>
                  <a:pt x="1951381" y="1220062"/>
                  <a:pt x="1930400" y="1146629"/>
                </a:cubicBezTo>
                <a:cubicBezTo>
                  <a:pt x="1935238" y="1078896"/>
                  <a:pt x="1933751" y="1010411"/>
                  <a:pt x="1944915" y="943429"/>
                </a:cubicBezTo>
                <a:cubicBezTo>
                  <a:pt x="1948472" y="922087"/>
                  <a:pt x="1965420" y="905259"/>
                  <a:pt x="1973943" y="885372"/>
                </a:cubicBezTo>
                <a:cubicBezTo>
                  <a:pt x="1979970" y="871310"/>
                  <a:pt x="1983619" y="856343"/>
                  <a:pt x="1988457" y="841829"/>
                </a:cubicBezTo>
                <a:cubicBezTo>
                  <a:pt x="1977313" y="786106"/>
                  <a:pt x="1978299" y="757937"/>
                  <a:pt x="1944915" y="711200"/>
                </a:cubicBezTo>
                <a:cubicBezTo>
                  <a:pt x="1932984" y="694497"/>
                  <a:pt x="1913974" y="683860"/>
                  <a:pt x="1901372" y="667657"/>
                </a:cubicBezTo>
                <a:cubicBezTo>
                  <a:pt x="1852330" y="604604"/>
                  <a:pt x="1845883" y="585707"/>
                  <a:pt x="1814286" y="522514"/>
                </a:cubicBezTo>
                <a:cubicBezTo>
                  <a:pt x="1790599" y="333017"/>
                  <a:pt x="1812658" y="471647"/>
                  <a:pt x="1785257" y="348343"/>
                </a:cubicBezTo>
                <a:cubicBezTo>
                  <a:pt x="1777490" y="313391"/>
                  <a:pt x="1777237" y="257602"/>
                  <a:pt x="1741715" y="232229"/>
                </a:cubicBezTo>
                <a:cubicBezTo>
                  <a:pt x="1720514" y="217085"/>
                  <a:pt x="1693334" y="212876"/>
                  <a:pt x="1669143" y="203200"/>
                </a:cubicBezTo>
                <a:cubicBezTo>
                  <a:pt x="1518153" y="52210"/>
                  <a:pt x="1723508" y="251872"/>
                  <a:pt x="1582057" y="130629"/>
                </a:cubicBezTo>
                <a:cubicBezTo>
                  <a:pt x="1561277" y="112818"/>
                  <a:pt x="1545895" y="88993"/>
                  <a:pt x="1524000" y="72572"/>
                </a:cubicBezTo>
                <a:cubicBezTo>
                  <a:pt x="1506691" y="59590"/>
                  <a:pt x="1486032" y="51579"/>
                  <a:pt x="1465943" y="43543"/>
                </a:cubicBezTo>
                <a:cubicBezTo>
                  <a:pt x="1362333" y="2098"/>
                  <a:pt x="1362265" y="12855"/>
                  <a:pt x="1233715" y="0"/>
                </a:cubicBezTo>
                <a:cubicBezTo>
                  <a:pt x="1133453" y="7712"/>
                  <a:pt x="999247" y="10422"/>
                  <a:pt x="899886" y="43543"/>
                </a:cubicBezTo>
                <a:lnTo>
                  <a:pt x="812800" y="72572"/>
                </a:lnTo>
                <a:cubicBezTo>
                  <a:pt x="798286" y="77410"/>
                  <a:pt x="784438" y="85188"/>
                  <a:pt x="769257" y="87086"/>
                </a:cubicBezTo>
                <a:lnTo>
                  <a:pt x="653143" y="101600"/>
                </a:lnTo>
                <a:cubicBezTo>
                  <a:pt x="559566" y="132793"/>
                  <a:pt x="621696" y="104020"/>
                  <a:pt x="580572" y="130629"/>
                </a:cubicBezTo>
                <a:close/>
              </a:path>
            </a:pathLst>
          </a:custGeom>
          <a:gradFill rotWithShape="1">
            <a:gsLst>
              <a:gs pos="0">
                <a:srgbClr val="A07400"/>
              </a:gs>
              <a:gs pos="50000">
                <a:srgbClr val="E6A900"/>
              </a:gs>
              <a:gs pos="100000">
                <a:srgbClr val="FFCA00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1" name="Freeform 3"/>
          <p:cNvSpPr>
            <a:spLocks/>
          </p:cNvSpPr>
          <p:nvPr/>
        </p:nvSpPr>
        <p:spPr bwMode="auto">
          <a:xfrm flipH="1" flipV="1">
            <a:off x="7828054" y="1736198"/>
            <a:ext cx="958850" cy="1209675"/>
          </a:xfrm>
          <a:custGeom>
            <a:avLst/>
            <a:gdLst>
              <a:gd name="T0" fmla="*/ 65158 w 1988545"/>
              <a:gd name="T1" fmla="*/ 38732 h 1814286"/>
              <a:gd name="T2" fmla="*/ 45611 w 1988545"/>
              <a:gd name="T3" fmla="*/ 77462 h 1814286"/>
              <a:gd name="T4" fmla="*/ 26063 w 1988545"/>
              <a:gd name="T5" fmla="*/ 120497 h 1814286"/>
              <a:gd name="T6" fmla="*/ 13032 w 1988545"/>
              <a:gd name="T7" fmla="*/ 180746 h 1814286"/>
              <a:gd name="T8" fmla="*/ 4887 w 1988545"/>
              <a:gd name="T9" fmla="*/ 219477 h 1814286"/>
              <a:gd name="T10" fmla="*/ 0 w 1988545"/>
              <a:gd name="T11" fmla="*/ 275422 h 1814286"/>
              <a:gd name="T12" fmla="*/ 1629 w 1988545"/>
              <a:gd name="T13" fmla="*/ 331367 h 1814286"/>
              <a:gd name="T14" fmla="*/ 3258 w 1988545"/>
              <a:gd name="T15" fmla="*/ 365795 h 1814286"/>
              <a:gd name="T16" fmla="*/ 24434 w 1988545"/>
              <a:gd name="T17" fmla="*/ 443258 h 1814286"/>
              <a:gd name="T18" fmla="*/ 34208 w 1988545"/>
              <a:gd name="T19" fmla="*/ 464775 h 1814286"/>
              <a:gd name="T20" fmla="*/ 52126 w 1988545"/>
              <a:gd name="T21" fmla="*/ 481989 h 1814286"/>
              <a:gd name="T22" fmla="*/ 61900 w 1988545"/>
              <a:gd name="T23" fmla="*/ 494900 h 1814286"/>
              <a:gd name="T24" fmla="*/ 66787 w 1988545"/>
              <a:gd name="T25" fmla="*/ 499203 h 1814286"/>
              <a:gd name="T26" fmla="*/ 76561 w 1988545"/>
              <a:gd name="T27" fmla="*/ 512113 h 1814286"/>
              <a:gd name="T28" fmla="*/ 86335 w 1988545"/>
              <a:gd name="T29" fmla="*/ 520720 h 1814286"/>
              <a:gd name="T30" fmla="*/ 104253 w 1988545"/>
              <a:gd name="T31" fmla="*/ 533631 h 1814286"/>
              <a:gd name="T32" fmla="*/ 115655 w 1988545"/>
              <a:gd name="T33" fmla="*/ 537934 h 1814286"/>
              <a:gd name="T34" fmla="*/ 171040 w 1988545"/>
              <a:gd name="T35" fmla="*/ 533631 h 1814286"/>
              <a:gd name="T36" fmla="*/ 184071 w 1988545"/>
              <a:gd name="T37" fmla="*/ 507810 h 1814286"/>
              <a:gd name="T38" fmla="*/ 211763 w 1988545"/>
              <a:gd name="T39" fmla="*/ 456168 h 1814286"/>
              <a:gd name="T40" fmla="*/ 221537 w 1988545"/>
              <a:gd name="T41" fmla="*/ 426044 h 1814286"/>
              <a:gd name="T42" fmla="*/ 223166 w 1988545"/>
              <a:gd name="T43" fmla="*/ 413134 h 1814286"/>
              <a:gd name="T44" fmla="*/ 216650 w 1988545"/>
              <a:gd name="T45" fmla="*/ 339974 h 1814286"/>
              <a:gd name="T46" fmla="*/ 218280 w 1988545"/>
              <a:gd name="T47" fmla="*/ 279726 h 1814286"/>
              <a:gd name="T48" fmla="*/ 221537 w 1988545"/>
              <a:gd name="T49" fmla="*/ 262512 h 1814286"/>
              <a:gd name="T50" fmla="*/ 223166 w 1988545"/>
              <a:gd name="T51" fmla="*/ 249601 h 1814286"/>
              <a:gd name="T52" fmla="*/ 218280 w 1988545"/>
              <a:gd name="T53" fmla="*/ 210870 h 1814286"/>
              <a:gd name="T54" fmla="*/ 213392 w 1988545"/>
              <a:gd name="T55" fmla="*/ 197959 h 1814286"/>
              <a:gd name="T56" fmla="*/ 203619 w 1988545"/>
              <a:gd name="T57" fmla="*/ 154925 h 1814286"/>
              <a:gd name="T58" fmla="*/ 200361 w 1988545"/>
              <a:gd name="T59" fmla="*/ 103284 h 1814286"/>
              <a:gd name="T60" fmla="*/ 195474 w 1988545"/>
              <a:gd name="T61" fmla="*/ 68856 h 1814286"/>
              <a:gd name="T62" fmla="*/ 187329 w 1988545"/>
              <a:gd name="T63" fmla="*/ 60249 h 1814286"/>
              <a:gd name="T64" fmla="*/ 177556 w 1988545"/>
              <a:gd name="T65" fmla="*/ 38732 h 1814286"/>
              <a:gd name="T66" fmla="*/ 171040 w 1988545"/>
              <a:gd name="T67" fmla="*/ 21517 h 1814286"/>
              <a:gd name="T68" fmla="*/ 164524 w 1988545"/>
              <a:gd name="T69" fmla="*/ 12910 h 1814286"/>
              <a:gd name="T70" fmla="*/ 138461 w 1988545"/>
              <a:gd name="T71" fmla="*/ 0 h 1814286"/>
              <a:gd name="T72" fmla="*/ 100995 w 1988545"/>
              <a:gd name="T73" fmla="*/ 12910 h 1814286"/>
              <a:gd name="T74" fmla="*/ 91221 w 1988545"/>
              <a:gd name="T75" fmla="*/ 21517 h 1814286"/>
              <a:gd name="T76" fmla="*/ 86335 w 1988545"/>
              <a:gd name="T77" fmla="*/ 25821 h 1814286"/>
              <a:gd name="T78" fmla="*/ 73303 w 1988545"/>
              <a:gd name="T79" fmla="*/ 30124 h 1814286"/>
              <a:gd name="T80" fmla="*/ 65158 w 1988545"/>
              <a:gd name="T81" fmla="*/ 38732 h 181428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988545" h="1814286">
                <a:moveTo>
                  <a:pt x="580572" y="130629"/>
                </a:moveTo>
                <a:cubicBezTo>
                  <a:pt x="539448" y="157238"/>
                  <a:pt x="454890" y="217616"/>
                  <a:pt x="406400" y="261257"/>
                </a:cubicBezTo>
                <a:cubicBezTo>
                  <a:pt x="249473" y="402492"/>
                  <a:pt x="428489" y="266215"/>
                  <a:pt x="232229" y="406400"/>
                </a:cubicBezTo>
                <a:cubicBezTo>
                  <a:pt x="193524" y="474133"/>
                  <a:pt x="159389" y="544690"/>
                  <a:pt x="116115" y="609600"/>
                </a:cubicBezTo>
                <a:cubicBezTo>
                  <a:pt x="84136" y="657568"/>
                  <a:pt x="66881" y="679549"/>
                  <a:pt x="43543" y="740229"/>
                </a:cubicBezTo>
                <a:cubicBezTo>
                  <a:pt x="16256" y="811176"/>
                  <a:pt x="12096" y="856341"/>
                  <a:pt x="0" y="928914"/>
                </a:cubicBezTo>
                <a:cubicBezTo>
                  <a:pt x="4838" y="991809"/>
                  <a:pt x="8534" y="1054803"/>
                  <a:pt x="14515" y="1117600"/>
                </a:cubicBezTo>
                <a:cubicBezTo>
                  <a:pt x="18213" y="1156430"/>
                  <a:pt x="12259" y="1198497"/>
                  <a:pt x="29029" y="1233714"/>
                </a:cubicBezTo>
                <a:cubicBezTo>
                  <a:pt x="29535" y="1234777"/>
                  <a:pt x="171707" y="1448964"/>
                  <a:pt x="217715" y="1494972"/>
                </a:cubicBezTo>
                <a:cubicBezTo>
                  <a:pt x="244434" y="1521691"/>
                  <a:pt x="272619" y="1547739"/>
                  <a:pt x="304800" y="1567543"/>
                </a:cubicBezTo>
                <a:cubicBezTo>
                  <a:pt x="363416" y="1603614"/>
                  <a:pt x="403852" y="1610449"/>
                  <a:pt x="464457" y="1625600"/>
                </a:cubicBezTo>
                <a:cubicBezTo>
                  <a:pt x="493486" y="1640114"/>
                  <a:pt x="521885" y="1655962"/>
                  <a:pt x="551543" y="1669143"/>
                </a:cubicBezTo>
                <a:cubicBezTo>
                  <a:pt x="565524" y="1675357"/>
                  <a:pt x="581105" y="1677443"/>
                  <a:pt x="595086" y="1683657"/>
                </a:cubicBezTo>
                <a:cubicBezTo>
                  <a:pt x="624744" y="1696838"/>
                  <a:pt x="652214" y="1714717"/>
                  <a:pt x="682172" y="1727200"/>
                </a:cubicBezTo>
                <a:cubicBezTo>
                  <a:pt x="710417" y="1738969"/>
                  <a:pt x="740011" y="1747230"/>
                  <a:pt x="769257" y="1756229"/>
                </a:cubicBezTo>
                <a:cubicBezTo>
                  <a:pt x="780727" y="1759758"/>
                  <a:pt x="898597" y="1794260"/>
                  <a:pt x="928915" y="1799772"/>
                </a:cubicBezTo>
                <a:cubicBezTo>
                  <a:pt x="962574" y="1805892"/>
                  <a:pt x="996648" y="1809448"/>
                  <a:pt x="1030515" y="1814286"/>
                </a:cubicBezTo>
                <a:lnTo>
                  <a:pt x="1524000" y="1799772"/>
                </a:lnTo>
                <a:cubicBezTo>
                  <a:pt x="1571723" y="1791818"/>
                  <a:pt x="1600589" y="1740587"/>
                  <a:pt x="1640115" y="1712686"/>
                </a:cubicBezTo>
                <a:cubicBezTo>
                  <a:pt x="1766927" y="1623171"/>
                  <a:pt x="1769622" y="1634434"/>
                  <a:pt x="1886857" y="1538514"/>
                </a:cubicBezTo>
                <a:cubicBezTo>
                  <a:pt x="1926103" y="1506403"/>
                  <a:pt x="1943308" y="1477762"/>
                  <a:pt x="1973943" y="1436914"/>
                </a:cubicBezTo>
                <a:cubicBezTo>
                  <a:pt x="1978781" y="1422400"/>
                  <a:pt x="1989630" y="1408626"/>
                  <a:pt x="1988457" y="1393372"/>
                </a:cubicBezTo>
                <a:cubicBezTo>
                  <a:pt x="1982783" y="1319603"/>
                  <a:pt x="1951381" y="1220062"/>
                  <a:pt x="1930400" y="1146629"/>
                </a:cubicBezTo>
                <a:cubicBezTo>
                  <a:pt x="1935238" y="1078896"/>
                  <a:pt x="1933751" y="1010411"/>
                  <a:pt x="1944915" y="943429"/>
                </a:cubicBezTo>
                <a:cubicBezTo>
                  <a:pt x="1948472" y="922087"/>
                  <a:pt x="1965420" y="905259"/>
                  <a:pt x="1973943" y="885372"/>
                </a:cubicBezTo>
                <a:cubicBezTo>
                  <a:pt x="1979970" y="871310"/>
                  <a:pt x="1983619" y="856343"/>
                  <a:pt x="1988457" y="841829"/>
                </a:cubicBezTo>
                <a:cubicBezTo>
                  <a:pt x="1977313" y="786106"/>
                  <a:pt x="1978299" y="757937"/>
                  <a:pt x="1944915" y="711200"/>
                </a:cubicBezTo>
                <a:cubicBezTo>
                  <a:pt x="1932984" y="694497"/>
                  <a:pt x="1913974" y="683860"/>
                  <a:pt x="1901372" y="667657"/>
                </a:cubicBezTo>
                <a:cubicBezTo>
                  <a:pt x="1852330" y="604604"/>
                  <a:pt x="1845883" y="585707"/>
                  <a:pt x="1814286" y="522514"/>
                </a:cubicBezTo>
                <a:cubicBezTo>
                  <a:pt x="1790599" y="333017"/>
                  <a:pt x="1812658" y="471647"/>
                  <a:pt x="1785257" y="348343"/>
                </a:cubicBezTo>
                <a:cubicBezTo>
                  <a:pt x="1777490" y="313391"/>
                  <a:pt x="1777237" y="257602"/>
                  <a:pt x="1741715" y="232229"/>
                </a:cubicBezTo>
                <a:cubicBezTo>
                  <a:pt x="1720514" y="217085"/>
                  <a:pt x="1693334" y="212876"/>
                  <a:pt x="1669143" y="203200"/>
                </a:cubicBezTo>
                <a:cubicBezTo>
                  <a:pt x="1518153" y="52210"/>
                  <a:pt x="1723508" y="251872"/>
                  <a:pt x="1582057" y="130629"/>
                </a:cubicBezTo>
                <a:cubicBezTo>
                  <a:pt x="1561277" y="112818"/>
                  <a:pt x="1545895" y="88993"/>
                  <a:pt x="1524000" y="72572"/>
                </a:cubicBezTo>
                <a:cubicBezTo>
                  <a:pt x="1506691" y="59590"/>
                  <a:pt x="1486032" y="51579"/>
                  <a:pt x="1465943" y="43543"/>
                </a:cubicBezTo>
                <a:cubicBezTo>
                  <a:pt x="1362333" y="2098"/>
                  <a:pt x="1362265" y="12855"/>
                  <a:pt x="1233715" y="0"/>
                </a:cubicBezTo>
                <a:cubicBezTo>
                  <a:pt x="1133453" y="7712"/>
                  <a:pt x="999247" y="10422"/>
                  <a:pt x="899886" y="43543"/>
                </a:cubicBezTo>
                <a:lnTo>
                  <a:pt x="812800" y="72572"/>
                </a:lnTo>
                <a:cubicBezTo>
                  <a:pt x="798286" y="77410"/>
                  <a:pt x="784438" y="85188"/>
                  <a:pt x="769257" y="87086"/>
                </a:cubicBezTo>
                <a:lnTo>
                  <a:pt x="653143" y="101600"/>
                </a:lnTo>
                <a:cubicBezTo>
                  <a:pt x="559566" y="132793"/>
                  <a:pt x="621696" y="104020"/>
                  <a:pt x="580572" y="130629"/>
                </a:cubicBezTo>
                <a:close/>
              </a:path>
            </a:pathLst>
          </a:custGeom>
          <a:gradFill rotWithShape="1">
            <a:gsLst>
              <a:gs pos="0">
                <a:srgbClr val="A07400"/>
              </a:gs>
              <a:gs pos="50000">
                <a:srgbClr val="E6A900"/>
              </a:gs>
              <a:gs pos="100000">
                <a:srgbClr val="FFCA00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3" name="Freeform 5"/>
          <p:cNvSpPr>
            <a:spLocks/>
          </p:cNvSpPr>
          <p:nvPr/>
        </p:nvSpPr>
        <p:spPr bwMode="auto">
          <a:xfrm>
            <a:off x="4946741" y="2685523"/>
            <a:ext cx="2274888" cy="2062162"/>
          </a:xfrm>
          <a:custGeom>
            <a:avLst/>
            <a:gdLst>
              <a:gd name="T0" fmla="*/ 816050 w 2274865"/>
              <a:gd name="T1" fmla="*/ 58121 h 2061038"/>
              <a:gd name="T2" fmla="*/ 757993 w 2274865"/>
              <a:gd name="T3" fmla="*/ 130771 h 2061038"/>
              <a:gd name="T4" fmla="*/ 525758 w 2274865"/>
              <a:gd name="T5" fmla="*/ 305132 h 2061038"/>
              <a:gd name="T6" fmla="*/ 496729 w 2274865"/>
              <a:gd name="T7" fmla="*/ 348723 h 2061038"/>
              <a:gd name="T8" fmla="*/ 322554 w 2274865"/>
              <a:gd name="T9" fmla="*/ 508554 h 2061038"/>
              <a:gd name="T10" fmla="*/ 235466 w 2274865"/>
              <a:gd name="T11" fmla="*/ 639325 h 2061038"/>
              <a:gd name="T12" fmla="*/ 191923 w 2274865"/>
              <a:gd name="T13" fmla="*/ 668385 h 2061038"/>
              <a:gd name="T14" fmla="*/ 17748 w 2274865"/>
              <a:gd name="T15" fmla="*/ 1002578 h 2061038"/>
              <a:gd name="T16" fmla="*/ 17748 w 2274865"/>
              <a:gd name="T17" fmla="*/ 1307711 h 2061038"/>
              <a:gd name="T18" fmla="*/ 61293 w 2274865"/>
              <a:gd name="T19" fmla="*/ 1423952 h 2061038"/>
              <a:gd name="T20" fmla="*/ 162895 w 2274865"/>
              <a:gd name="T21" fmla="*/ 1540192 h 2061038"/>
              <a:gd name="T22" fmla="*/ 322554 w 2274865"/>
              <a:gd name="T23" fmla="*/ 1729084 h 2061038"/>
              <a:gd name="T24" fmla="*/ 540272 w 2274865"/>
              <a:gd name="T25" fmla="*/ 1816265 h 2061038"/>
              <a:gd name="T26" fmla="*/ 583817 w 2274865"/>
              <a:gd name="T27" fmla="*/ 1845325 h 2061038"/>
              <a:gd name="T28" fmla="*/ 714448 w 2274865"/>
              <a:gd name="T29" fmla="*/ 1888916 h 2061038"/>
              <a:gd name="T30" fmla="*/ 888623 w 2274865"/>
              <a:gd name="T31" fmla="*/ 1961567 h 2061038"/>
              <a:gd name="T32" fmla="*/ 932166 w 2274865"/>
              <a:gd name="T33" fmla="*/ 1990626 h 2061038"/>
              <a:gd name="T34" fmla="*/ 1062799 w 2274865"/>
              <a:gd name="T35" fmla="*/ 2019687 h 2061038"/>
              <a:gd name="T36" fmla="*/ 1120856 w 2274865"/>
              <a:gd name="T37" fmla="*/ 2048747 h 2061038"/>
              <a:gd name="T38" fmla="*/ 1512749 w 2274865"/>
              <a:gd name="T39" fmla="*/ 2048747 h 2061038"/>
              <a:gd name="T40" fmla="*/ 1541780 w 2274865"/>
              <a:gd name="T41" fmla="*/ 2005156 h 2061038"/>
              <a:gd name="T42" fmla="*/ 1672411 w 2274865"/>
              <a:gd name="T43" fmla="*/ 1917976 h 2061038"/>
              <a:gd name="T44" fmla="*/ 1715953 w 2274865"/>
              <a:gd name="T45" fmla="*/ 1874386 h 2061038"/>
              <a:gd name="T46" fmla="*/ 1846586 w 2274865"/>
              <a:gd name="T47" fmla="*/ 1787205 h 2061038"/>
              <a:gd name="T48" fmla="*/ 2006245 w 2274865"/>
              <a:gd name="T49" fmla="*/ 1656434 h 2061038"/>
              <a:gd name="T50" fmla="*/ 2238480 w 2274865"/>
              <a:gd name="T51" fmla="*/ 1307711 h 2061038"/>
              <a:gd name="T52" fmla="*/ 2238480 w 2274865"/>
              <a:gd name="T53" fmla="*/ 842747 h 2061038"/>
              <a:gd name="T54" fmla="*/ 2194935 w 2274865"/>
              <a:gd name="T55" fmla="*/ 755567 h 2061038"/>
              <a:gd name="T56" fmla="*/ 2078819 w 2274865"/>
              <a:gd name="T57" fmla="*/ 610265 h 2061038"/>
              <a:gd name="T58" fmla="*/ 2020759 w 2274865"/>
              <a:gd name="T59" fmla="*/ 494024 h 2061038"/>
              <a:gd name="T60" fmla="*/ 1948188 w 2274865"/>
              <a:gd name="T61" fmla="*/ 421374 h 2061038"/>
              <a:gd name="T62" fmla="*/ 1759498 w 2274865"/>
              <a:gd name="T63" fmla="*/ 290602 h 2061038"/>
              <a:gd name="T64" fmla="*/ 1715953 w 2274865"/>
              <a:gd name="T65" fmla="*/ 261542 h 2061038"/>
              <a:gd name="T66" fmla="*/ 1657896 w 2274865"/>
              <a:gd name="T67" fmla="*/ 232483 h 2061038"/>
              <a:gd name="T68" fmla="*/ 1585323 w 2274865"/>
              <a:gd name="T69" fmla="*/ 188892 h 2061038"/>
              <a:gd name="T70" fmla="*/ 1527264 w 2274865"/>
              <a:gd name="T71" fmla="*/ 130771 h 2061038"/>
              <a:gd name="T72" fmla="*/ 1483721 w 2274865"/>
              <a:gd name="T73" fmla="*/ 87181 h 2061038"/>
              <a:gd name="T74" fmla="*/ 1411147 w 2274865"/>
              <a:gd name="T75" fmla="*/ 72651 h 2061038"/>
              <a:gd name="T76" fmla="*/ 1367605 w 2274865"/>
              <a:gd name="T77" fmla="*/ 58121 h 2061038"/>
              <a:gd name="T78" fmla="*/ 1324060 w 2274865"/>
              <a:gd name="T79" fmla="*/ 29061 h 2061038"/>
              <a:gd name="T80" fmla="*/ 1236974 w 2274865"/>
              <a:gd name="T81" fmla="*/ 0 h 2061038"/>
              <a:gd name="T82" fmla="*/ 932166 w 2274865"/>
              <a:gd name="T83" fmla="*/ 14530 h 2061038"/>
              <a:gd name="T84" fmla="*/ 845080 w 2274865"/>
              <a:gd name="T85" fmla="*/ 43591 h 2061038"/>
              <a:gd name="T86" fmla="*/ 816050 w 2274865"/>
              <a:gd name="T87" fmla="*/ 58121 h 206103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274865" h="2061038">
                <a:moveTo>
                  <a:pt x="816034" y="58057"/>
                </a:moveTo>
                <a:cubicBezTo>
                  <a:pt x="796682" y="82248"/>
                  <a:pt x="779882" y="108724"/>
                  <a:pt x="757977" y="130629"/>
                </a:cubicBezTo>
                <a:cubicBezTo>
                  <a:pt x="677218" y="211388"/>
                  <a:pt x="622422" y="240351"/>
                  <a:pt x="525748" y="304800"/>
                </a:cubicBezTo>
                <a:cubicBezTo>
                  <a:pt x="516072" y="319314"/>
                  <a:pt x="508506" y="335484"/>
                  <a:pt x="496719" y="348343"/>
                </a:cubicBezTo>
                <a:cubicBezTo>
                  <a:pt x="384391" y="470882"/>
                  <a:pt x="408649" y="450599"/>
                  <a:pt x="322548" y="508000"/>
                </a:cubicBezTo>
                <a:cubicBezTo>
                  <a:pt x="293519" y="551543"/>
                  <a:pt x="268601" y="598126"/>
                  <a:pt x="235462" y="638629"/>
                </a:cubicBezTo>
                <a:cubicBezTo>
                  <a:pt x="224416" y="652130"/>
                  <a:pt x="202385" y="653702"/>
                  <a:pt x="191919" y="667657"/>
                </a:cubicBezTo>
                <a:cubicBezTo>
                  <a:pt x="57198" y="847285"/>
                  <a:pt x="74940" y="829911"/>
                  <a:pt x="17748" y="1001486"/>
                </a:cubicBezTo>
                <a:cubicBezTo>
                  <a:pt x="-562" y="1129658"/>
                  <a:pt x="-10730" y="1149654"/>
                  <a:pt x="17748" y="1306286"/>
                </a:cubicBezTo>
                <a:cubicBezTo>
                  <a:pt x="25143" y="1346956"/>
                  <a:pt x="39383" y="1387347"/>
                  <a:pt x="61291" y="1422400"/>
                </a:cubicBezTo>
                <a:cubicBezTo>
                  <a:pt x="88549" y="1466012"/>
                  <a:pt x="130763" y="1498354"/>
                  <a:pt x="162891" y="1538514"/>
                </a:cubicBezTo>
                <a:cubicBezTo>
                  <a:pt x="220091" y="1610014"/>
                  <a:pt x="244732" y="1673327"/>
                  <a:pt x="322548" y="1727200"/>
                </a:cubicBezTo>
                <a:cubicBezTo>
                  <a:pt x="352212" y="1747737"/>
                  <a:pt x="512976" y="1801884"/>
                  <a:pt x="540262" y="1814286"/>
                </a:cubicBezTo>
                <a:cubicBezTo>
                  <a:pt x="556142" y="1821504"/>
                  <a:pt x="567703" y="1836605"/>
                  <a:pt x="583805" y="1843314"/>
                </a:cubicBezTo>
                <a:cubicBezTo>
                  <a:pt x="626173" y="1860967"/>
                  <a:pt x="670891" y="1872343"/>
                  <a:pt x="714434" y="1886857"/>
                </a:cubicBezTo>
                <a:cubicBezTo>
                  <a:pt x="814810" y="1953775"/>
                  <a:pt x="692373" y="1877666"/>
                  <a:pt x="888605" y="1959429"/>
                </a:cubicBezTo>
                <a:cubicBezTo>
                  <a:pt x="904707" y="1966138"/>
                  <a:pt x="915599" y="1982941"/>
                  <a:pt x="932148" y="1988457"/>
                </a:cubicBezTo>
                <a:cubicBezTo>
                  <a:pt x="974464" y="2002562"/>
                  <a:pt x="1019234" y="2007810"/>
                  <a:pt x="1062777" y="2017486"/>
                </a:cubicBezTo>
                <a:cubicBezTo>
                  <a:pt x="1082129" y="2027162"/>
                  <a:pt x="1099678" y="2041981"/>
                  <a:pt x="1120834" y="2046514"/>
                </a:cubicBezTo>
                <a:cubicBezTo>
                  <a:pt x="1252920" y="2074818"/>
                  <a:pt x="1378478" y="2054411"/>
                  <a:pt x="1512719" y="2046514"/>
                </a:cubicBezTo>
                <a:cubicBezTo>
                  <a:pt x="1522395" y="2032000"/>
                  <a:pt x="1529413" y="2015306"/>
                  <a:pt x="1541748" y="2002971"/>
                </a:cubicBezTo>
                <a:cubicBezTo>
                  <a:pt x="1589757" y="1954962"/>
                  <a:pt x="1617100" y="1957344"/>
                  <a:pt x="1672377" y="1915886"/>
                </a:cubicBezTo>
                <a:cubicBezTo>
                  <a:pt x="1688798" y="1903570"/>
                  <a:pt x="1699498" y="1884659"/>
                  <a:pt x="1715919" y="1872343"/>
                </a:cubicBezTo>
                <a:cubicBezTo>
                  <a:pt x="1757785" y="1840944"/>
                  <a:pt x="1809544" y="1822261"/>
                  <a:pt x="1846548" y="1785257"/>
                </a:cubicBezTo>
                <a:cubicBezTo>
                  <a:pt x="1963447" y="1668358"/>
                  <a:pt x="1905310" y="1705076"/>
                  <a:pt x="2006205" y="1654629"/>
                </a:cubicBezTo>
                <a:cubicBezTo>
                  <a:pt x="2184142" y="1405517"/>
                  <a:pt x="2108522" y="1522805"/>
                  <a:pt x="2238434" y="1306286"/>
                </a:cubicBezTo>
                <a:cubicBezTo>
                  <a:pt x="2284423" y="1099333"/>
                  <a:pt x="2289529" y="1138180"/>
                  <a:pt x="2238434" y="841829"/>
                </a:cubicBezTo>
                <a:cubicBezTo>
                  <a:pt x="2232920" y="809846"/>
                  <a:pt x="2212894" y="781747"/>
                  <a:pt x="2194891" y="754743"/>
                </a:cubicBezTo>
                <a:cubicBezTo>
                  <a:pt x="2167415" y="713528"/>
                  <a:pt x="2106208" y="656624"/>
                  <a:pt x="2078777" y="609600"/>
                </a:cubicBezTo>
                <a:cubicBezTo>
                  <a:pt x="2056973" y="572221"/>
                  <a:pt x="2051318" y="524085"/>
                  <a:pt x="2020719" y="493486"/>
                </a:cubicBezTo>
                <a:cubicBezTo>
                  <a:pt x="1996529" y="469295"/>
                  <a:pt x="1974264" y="443012"/>
                  <a:pt x="1948148" y="420914"/>
                </a:cubicBezTo>
                <a:cubicBezTo>
                  <a:pt x="1847651" y="335878"/>
                  <a:pt x="1851254" y="347656"/>
                  <a:pt x="1759462" y="290286"/>
                </a:cubicBezTo>
                <a:cubicBezTo>
                  <a:pt x="1744669" y="281041"/>
                  <a:pt x="1731065" y="269912"/>
                  <a:pt x="1715919" y="261257"/>
                </a:cubicBezTo>
                <a:cubicBezTo>
                  <a:pt x="1697133" y="250522"/>
                  <a:pt x="1676776" y="242737"/>
                  <a:pt x="1657862" y="232229"/>
                </a:cubicBezTo>
                <a:cubicBezTo>
                  <a:pt x="1633201" y="218529"/>
                  <a:pt x="1609481" y="203200"/>
                  <a:pt x="1585291" y="188686"/>
                </a:cubicBezTo>
                <a:cubicBezTo>
                  <a:pt x="1557645" y="105747"/>
                  <a:pt x="1593585" y="174863"/>
                  <a:pt x="1527234" y="130629"/>
                </a:cubicBezTo>
                <a:cubicBezTo>
                  <a:pt x="1510155" y="119243"/>
                  <a:pt x="1502050" y="96266"/>
                  <a:pt x="1483691" y="87086"/>
                </a:cubicBezTo>
                <a:cubicBezTo>
                  <a:pt x="1461626" y="76053"/>
                  <a:pt x="1435052" y="78554"/>
                  <a:pt x="1411119" y="72571"/>
                </a:cubicBezTo>
                <a:cubicBezTo>
                  <a:pt x="1396277" y="68860"/>
                  <a:pt x="1381261" y="64899"/>
                  <a:pt x="1367577" y="58057"/>
                </a:cubicBezTo>
                <a:cubicBezTo>
                  <a:pt x="1351975" y="50256"/>
                  <a:pt x="1339974" y="36114"/>
                  <a:pt x="1324034" y="29029"/>
                </a:cubicBezTo>
                <a:cubicBezTo>
                  <a:pt x="1296072" y="16602"/>
                  <a:pt x="1236948" y="0"/>
                  <a:pt x="1236948" y="0"/>
                </a:cubicBezTo>
                <a:cubicBezTo>
                  <a:pt x="1135348" y="4838"/>
                  <a:pt x="1033241" y="3281"/>
                  <a:pt x="932148" y="14514"/>
                </a:cubicBezTo>
                <a:cubicBezTo>
                  <a:pt x="901736" y="17893"/>
                  <a:pt x="845062" y="43543"/>
                  <a:pt x="845062" y="43543"/>
                </a:cubicBezTo>
                <a:lnTo>
                  <a:pt x="816034" y="58057"/>
                </a:lnTo>
                <a:close/>
              </a:path>
            </a:pathLst>
          </a:custGeom>
          <a:gradFill rotWithShape="1">
            <a:gsLst>
              <a:gs pos="0">
                <a:srgbClr val="A07400"/>
              </a:gs>
              <a:gs pos="50000">
                <a:srgbClr val="E6A900"/>
              </a:gs>
              <a:gs pos="100000">
                <a:srgbClr val="FFCA00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5" name="Freeform 7"/>
          <p:cNvSpPr>
            <a:spLocks/>
          </p:cNvSpPr>
          <p:nvPr/>
        </p:nvSpPr>
        <p:spPr bwMode="auto">
          <a:xfrm rot="16980889" flipV="1">
            <a:off x="7578022" y="627330"/>
            <a:ext cx="993775" cy="1211262"/>
          </a:xfrm>
          <a:custGeom>
            <a:avLst/>
            <a:gdLst>
              <a:gd name="T0" fmla="*/ 72499 w 1988545"/>
              <a:gd name="T1" fmla="*/ 38833 h 1814286"/>
              <a:gd name="T2" fmla="*/ 50749 w 1988545"/>
              <a:gd name="T3" fmla="*/ 77666 h 1814286"/>
              <a:gd name="T4" fmla="*/ 28999 w 1988545"/>
              <a:gd name="T5" fmla="*/ 120813 h 1814286"/>
              <a:gd name="T6" fmla="*/ 14500 w 1988545"/>
              <a:gd name="T7" fmla="*/ 181221 h 1814286"/>
              <a:gd name="T8" fmla="*/ 5438 w 1988545"/>
              <a:gd name="T9" fmla="*/ 220054 h 1814286"/>
              <a:gd name="T10" fmla="*/ 0 w 1988545"/>
              <a:gd name="T11" fmla="*/ 276145 h 1814286"/>
              <a:gd name="T12" fmla="*/ 1813 w 1988545"/>
              <a:gd name="T13" fmla="*/ 332237 h 1814286"/>
              <a:gd name="T14" fmla="*/ 3625 w 1988545"/>
              <a:gd name="T15" fmla="*/ 366756 h 1814286"/>
              <a:gd name="T16" fmla="*/ 27187 w 1988545"/>
              <a:gd name="T17" fmla="*/ 444422 h 1814286"/>
              <a:gd name="T18" fmla="*/ 38062 w 1988545"/>
              <a:gd name="T19" fmla="*/ 465995 h 1814286"/>
              <a:gd name="T20" fmla="*/ 57999 w 1988545"/>
              <a:gd name="T21" fmla="*/ 483255 h 1814286"/>
              <a:gd name="T22" fmla="*/ 68874 w 1988545"/>
              <a:gd name="T23" fmla="*/ 496199 h 1814286"/>
              <a:gd name="T24" fmla="*/ 74311 w 1988545"/>
              <a:gd name="T25" fmla="*/ 500514 h 1814286"/>
              <a:gd name="T26" fmla="*/ 85186 w 1988545"/>
              <a:gd name="T27" fmla="*/ 513458 h 1814286"/>
              <a:gd name="T28" fmla="*/ 96061 w 1988545"/>
              <a:gd name="T29" fmla="*/ 522088 h 1814286"/>
              <a:gd name="T30" fmla="*/ 115998 w 1988545"/>
              <a:gd name="T31" fmla="*/ 535032 h 1814286"/>
              <a:gd name="T32" fmla="*/ 128686 w 1988545"/>
              <a:gd name="T33" fmla="*/ 539347 h 1814286"/>
              <a:gd name="T34" fmla="*/ 190309 w 1988545"/>
              <a:gd name="T35" fmla="*/ 535032 h 1814286"/>
              <a:gd name="T36" fmla="*/ 204809 w 1988545"/>
              <a:gd name="T37" fmla="*/ 509143 h 1814286"/>
              <a:gd name="T38" fmla="*/ 235621 w 1988545"/>
              <a:gd name="T39" fmla="*/ 457366 h 1814286"/>
              <a:gd name="T40" fmla="*/ 246496 w 1988545"/>
              <a:gd name="T41" fmla="*/ 427162 h 1814286"/>
              <a:gd name="T42" fmla="*/ 248309 w 1988545"/>
              <a:gd name="T43" fmla="*/ 414218 h 1814286"/>
              <a:gd name="T44" fmla="*/ 241059 w 1988545"/>
              <a:gd name="T45" fmla="*/ 340867 h 1814286"/>
              <a:gd name="T46" fmla="*/ 242871 w 1988545"/>
              <a:gd name="T47" fmla="*/ 280460 h 1814286"/>
              <a:gd name="T48" fmla="*/ 246496 w 1988545"/>
              <a:gd name="T49" fmla="*/ 263202 h 1814286"/>
              <a:gd name="T50" fmla="*/ 248309 w 1988545"/>
              <a:gd name="T51" fmla="*/ 250257 h 1814286"/>
              <a:gd name="T52" fmla="*/ 242871 w 1988545"/>
              <a:gd name="T53" fmla="*/ 211424 h 1814286"/>
              <a:gd name="T54" fmla="*/ 237434 w 1988545"/>
              <a:gd name="T55" fmla="*/ 198479 h 1814286"/>
              <a:gd name="T56" fmla="*/ 226559 w 1988545"/>
              <a:gd name="T57" fmla="*/ 155332 h 1814286"/>
              <a:gd name="T58" fmla="*/ 222934 w 1988545"/>
              <a:gd name="T59" fmla="*/ 103555 h 1814286"/>
              <a:gd name="T60" fmla="*/ 217497 w 1988545"/>
              <a:gd name="T61" fmla="*/ 69036 h 1814286"/>
              <a:gd name="T62" fmla="*/ 208434 w 1988545"/>
              <a:gd name="T63" fmla="*/ 60407 h 1814286"/>
              <a:gd name="T64" fmla="*/ 197560 w 1988545"/>
              <a:gd name="T65" fmla="*/ 38833 h 1814286"/>
              <a:gd name="T66" fmla="*/ 190309 w 1988545"/>
              <a:gd name="T67" fmla="*/ 21574 h 1814286"/>
              <a:gd name="T68" fmla="*/ 183060 w 1988545"/>
              <a:gd name="T69" fmla="*/ 12944 h 1814286"/>
              <a:gd name="T70" fmla="*/ 154060 w 1988545"/>
              <a:gd name="T71" fmla="*/ 0 h 1814286"/>
              <a:gd name="T72" fmla="*/ 112373 w 1988545"/>
              <a:gd name="T73" fmla="*/ 12944 h 1814286"/>
              <a:gd name="T74" fmla="*/ 101498 w 1988545"/>
              <a:gd name="T75" fmla="*/ 21574 h 1814286"/>
              <a:gd name="T76" fmla="*/ 96061 w 1988545"/>
              <a:gd name="T77" fmla="*/ 25889 h 1814286"/>
              <a:gd name="T78" fmla="*/ 81561 w 1988545"/>
              <a:gd name="T79" fmla="*/ 30203 h 1814286"/>
              <a:gd name="T80" fmla="*/ 72499 w 1988545"/>
              <a:gd name="T81" fmla="*/ 38833 h 181428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988545" h="1814286">
                <a:moveTo>
                  <a:pt x="580572" y="130629"/>
                </a:moveTo>
                <a:cubicBezTo>
                  <a:pt x="539448" y="157238"/>
                  <a:pt x="454890" y="217616"/>
                  <a:pt x="406400" y="261257"/>
                </a:cubicBezTo>
                <a:cubicBezTo>
                  <a:pt x="249473" y="402492"/>
                  <a:pt x="428489" y="266215"/>
                  <a:pt x="232229" y="406400"/>
                </a:cubicBezTo>
                <a:cubicBezTo>
                  <a:pt x="193524" y="474133"/>
                  <a:pt x="159389" y="544690"/>
                  <a:pt x="116115" y="609600"/>
                </a:cubicBezTo>
                <a:cubicBezTo>
                  <a:pt x="84136" y="657568"/>
                  <a:pt x="66881" y="679549"/>
                  <a:pt x="43543" y="740229"/>
                </a:cubicBezTo>
                <a:cubicBezTo>
                  <a:pt x="16256" y="811176"/>
                  <a:pt x="12096" y="856341"/>
                  <a:pt x="0" y="928914"/>
                </a:cubicBezTo>
                <a:cubicBezTo>
                  <a:pt x="4838" y="991809"/>
                  <a:pt x="8534" y="1054803"/>
                  <a:pt x="14515" y="1117600"/>
                </a:cubicBezTo>
                <a:cubicBezTo>
                  <a:pt x="18213" y="1156430"/>
                  <a:pt x="12259" y="1198497"/>
                  <a:pt x="29029" y="1233714"/>
                </a:cubicBezTo>
                <a:cubicBezTo>
                  <a:pt x="29535" y="1234777"/>
                  <a:pt x="171707" y="1448964"/>
                  <a:pt x="217715" y="1494972"/>
                </a:cubicBezTo>
                <a:cubicBezTo>
                  <a:pt x="244434" y="1521691"/>
                  <a:pt x="272619" y="1547739"/>
                  <a:pt x="304800" y="1567543"/>
                </a:cubicBezTo>
                <a:cubicBezTo>
                  <a:pt x="363416" y="1603614"/>
                  <a:pt x="403852" y="1610449"/>
                  <a:pt x="464457" y="1625600"/>
                </a:cubicBezTo>
                <a:cubicBezTo>
                  <a:pt x="493486" y="1640114"/>
                  <a:pt x="521885" y="1655962"/>
                  <a:pt x="551543" y="1669143"/>
                </a:cubicBezTo>
                <a:cubicBezTo>
                  <a:pt x="565524" y="1675357"/>
                  <a:pt x="581105" y="1677443"/>
                  <a:pt x="595086" y="1683657"/>
                </a:cubicBezTo>
                <a:cubicBezTo>
                  <a:pt x="624744" y="1696838"/>
                  <a:pt x="652214" y="1714717"/>
                  <a:pt x="682172" y="1727200"/>
                </a:cubicBezTo>
                <a:cubicBezTo>
                  <a:pt x="710417" y="1738969"/>
                  <a:pt x="740011" y="1747230"/>
                  <a:pt x="769257" y="1756229"/>
                </a:cubicBezTo>
                <a:cubicBezTo>
                  <a:pt x="780727" y="1759758"/>
                  <a:pt x="898597" y="1794260"/>
                  <a:pt x="928915" y="1799772"/>
                </a:cubicBezTo>
                <a:cubicBezTo>
                  <a:pt x="962574" y="1805892"/>
                  <a:pt x="996648" y="1809448"/>
                  <a:pt x="1030515" y="1814286"/>
                </a:cubicBezTo>
                <a:lnTo>
                  <a:pt x="1524000" y="1799772"/>
                </a:lnTo>
                <a:cubicBezTo>
                  <a:pt x="1571723" y="1791818"/>
                  <a:pt x="1600589" y="1740587"/>
                  <a:pt x="1640115" y="1712686"/>
                </a:cubicBezTo>
                <a:cubicBezTo>
                  <a:pt x="1766927" y="1623171"/>
                  <a:pt x="1769622" y="1634434"/>
                  <a:pt x="1886857" y="1538514"/>
                </a:cubicBezTo>
                <a:cubicBezTo>
                  <a:pt x="1926103" y="1506403"/>
                  <a:pt x="1943308" y="1477762"/>
                  <a:pt x="1973943" y="1436914"/>
                </a:cubicBezTo>
                <a:cubicBezTo>
                  <a:pt x="1978781" y="1422400"/>
                  <a:pt x="1989630" y="1408626"/>
                  <a:pt x="1988457" y="1393372"/>
                </a:cubicBezTo>
                <a:cubicBezTo>
                  <a:pt x="1982783" y="1319603"/>
                  <a:pt x="1951381" y="1220062"/>
                  <a:pt x="1930400" y="1146629"/>
                </a:cubicBezTo>
                <a:cubicBezTo>
                  <a:pt x="1935238" y="1078896"/>
                  <a:pt x="1933751" y="1010411"/>
                  <a:pt x="1944915" y="943429"/>
                </a:cubicBezTo>
                <a:cubicBezTo>
                  <a:pt x="1948472" y="922087"/>
                  <a:pt x="1965420" y="905259"/>
                  <a:pt x="1973943" y="885372"/>
                </a:cubicBezTo>
                <a:cubicBezTo>
                  <a:pt x="1979970" y="871310"/>
                  <a:pt x="1983619" y="856343"/>
                  <a:pt x="1988457" y="841829"/>
                </a:cubicBezTo>
                <a:cubicBezTo>
                  <a:pt x="1977313" y="786106"/>
                  <a:pt x="1978299" y="757937"/>
                  <a:pt x="1944915" y="711200"/>
                </a:cubicBezTo>
                <a:cubicBezTo>
                  <a:pt x="1932984" y="694497"/>
                  <a:pt x="1913974" y="683860"/>
                  <a:pt x="1901372" y="667657"/>
                </a:cubicBezTo>
                <a:cubicBezTo>
                  <a:pt x="1852330" y="604604"/>
                  <a:pt x="1845883" y="585707"/>
                  <a:pt x="1814286" y="522514"/>
                </a:cubicBezTo>
                <a:cubicBezTo>
                  <a:pt x="1790599" y="333017"/>
                  <a:pt x="1812658" y="471647"/>
                  <a:pt x="1785257" y="348343"/>
                </a:cubicBezTo>
                <a:cubicBezTo>
                  <a:pt x="1777490" y="313391"/>
                  <a:pt x="1777237" y="257602"/>
                  <a:pt x="1741715" y="232229"/>
                </a:cubicBezTo>
                <a:cubicBezTo>
                  <a:pt x="1720514" y="217085"/>
                  <a:pt x="1693334" y="212876"/>
                  <a:pt x="1669143" y="203200"/>
                </a:cubicBezTo>
                <a:cubicBezTo>
                  <a:pt x="1518153" y="52210"/>
                  <a:pt x="1723508" y="251872"/>
                  <a:pt x="1582057" y="130629"/>
                </a:cubicBezTo>
                <a:cubicBezTo>
                  <a:pt x="1561277" y="112818"/>
                  <a:pt x="1545895" y="88993"/>
                  <a:pt x="1524000" y="72572"/>
                </a:cubicBezTo>
                <a:cubicBezTo>
                  <a:pt x="1506691" y="59590"/>
                  <a:pt x="1486032" y="51579"/>
                  <a:pt x="1465943" y="43543"/>
                </a:cubicBezTo>
                <a:cubicBezTo>
                  <a:pt x="1362333" y="2098"/>
                  <a:pt x="1362265" y="12855"/>
                  <a:pt x="1233715" y="0"/>
                </a:cubicBezTo>
                <a:cubicBezTo>
                  <a:pt x="1133453" y="7712"/>
                  <a:pt x="999247" y="10422"/>
                  <a:pt x="899886" y="43543"/>
                </a:cubicBezTo>
                <a:lnTo>
                  <a:pt x="812800" y="72572"/>
                </a:lnTo>
                <a:cubicBezTo>
                  <a:pt x="798286" y="77410"/>
                  <a:pt x="784438" y="85188"/>
                  <a:pt x="769257" y="87086"/>
                </a:cubicBezTo>
                <a:lnTo>
                  <a:pt x="653143" y="101600"/>
                </a:lnTo>
                <a:cubicBezTo>
                  <a:pt x="559566" y="132793"/>
                  <a:pt x="621696" y="104020"/>
                  <a:pt x="580572" y="130629"/>
                </a:cubicBezTo>
                <a:close/>
              </a:path>
            </a:pathLst>
          </a:custGeom>
          <a:gradFill rotWithShape="1">
            <a:gsLst>
              <a:gs pos="0">
                <a:srgbClr val="A07400"/>
              </a:gs>
              <a:gs pos="50000">
                <a:srgbClr val="E6A900"/>
              </a:gs>
              <a:gs pos="100000">
                <a:srgbClr val="FFCA00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6" name="Freeform 9"/>
          <p:cNvSpPr>
            <a:spLocks/>
          </p:cNvSpPr>
          <p:nvPr/>
        </p:nvSpPr>
        <p:spPr bwMode="auto">
          <a:xfrm>
            <a:off x="6797766" y="4264564"/>
            <a:ext cx="1693863" cy="1246188"/>
          </a:xfrm>
          <a:custGeom>
            <a:avLst/>
            <a:gdLst>
              <a:gd name="T0" fmla="*/ 154451 w 2090057"/>
              <a:gd name="T1" fmla="*/ 30462 h 1586886"/>
              <a:gd name="T2" fmla="*/ 69503 w 2090057"/>
              <a:gd name="T3" fmla="*/ 100769 h 1586886"/>
              <a:gd name="T4" fmla="*/ 23168 w 2090057"/>
              <a:gd name="T5" fmla="*/ 199199 h 1586886"/>
              <a:gd name="T6" fmla="*/ 0 w 2090057"/>
              <a:gd name="T7" fmla="*/ 276536 h 1586886"/>
              <a:gd name="T8" fmla="*/ 15445 w 2090057"/>
              <a:gd name="T9" fmla="*/ 431211 h 1586886"/>
              <a:gd name="T10" fmla="*/ 30890 w 2090057"/>
              <a:gd name="T11" fmla="*/ 466365 h 1586886"/>
              <a:gd name="T12" fmla="*/ 123560 w 2090057"/>
              <a:gd name="T13" fmla="*/ 543702 h 1586886"/>
              <a:gd name="T14" fmla="*/ 146728 w 2090057"/>
              <a:gd name="T15" fmla="*/ 557765 h 1586886"/>
              <a:gd name="T16" fmla="*/ 285735 w 2090057"/>
              <a:gd name="T17" fmla="*/ 656194 h 1586886"/>
              <a:gd name="T18" fmla="*/ 355237 w 2090057"/>
              <a:gd name="T19" fmla="*/ 684316 h 1586886"/>
              <a:gd name="T20" fmla="*/ 409294 w 2090057"/>
              <a:gd name="T21" fmla="*/ 719470 h 1586886"/>
              <a:gd name="T22" fmla="*/ 509688 w 2090057"/>
              <a:gd name="T23" fmla="*/ 761654 h 1586886"/>
              <a:gd name="T24" fmla="*/ 563745 w 2090057"/>
              <a:gd name="T25" fmla="*/ 768685 h 1586886"/>
              <a:gd name="T26" fmla="*/ 718196 w 2090057"/>
              <a:gd name="T27" fmla="*/ 761654 h 1586886"/>
              <a:gd name="T28" fmla="*/ 857202 w 2090057"/>
              <a:gd name="T29" fmla="*/ 691347 h 1586886"/>
              <a:gd name="T30" fmla="*/ 926706 w 2090057"/>
              <a:gd name="T31" fmla="*/ 642132 h 1586886"/>
              <a:gd name="T32" fmla="*/ 980763 w 2090057"/>
              <a:gd name="T33" fmla="*/ 606979 h 1586886"/>
              <a:gd name="T34" fmla="*/ 1003930 w 2090057"/>
              <a:gd name="T35" fmla="*/ 585886 h 1586886"/>
              <a:gd name="T36" fmla="*/ 1096601 w 2090057"/>
              <a:gd name="T37" fmla="*/ 480426 h 1586886"/>
              <a:gd name="T38" fmla="*/ 1112046 w 2090057"/>
              <a:gd name="T39" fmla="*/ 417150 h 1586886"/>
              <a:gd name="T40" fmla="*/ 1104324 w 2090057"/>
              <a:gd name="T41" fmla="*/ 318720 h 1586886"/>
              <a:gd name="T42" fmla="*/ 1065711 w 2090057"/>
              <a:gd name="T43" fmla="*/ 276536 h 1586886"/>
              <a:gd name="T44" fmla="*/ 1050265 w 2090057"/>
              <a:gd name="T45" fmla="*/ 255444 h 1586886"/>
              <a:gd name="T46" fmla="*/ 973040 w 2090057"/>
              <a:gd name="T47" fmla="*/ 206229 h 1586886"/>
              <a:gd name="T48" fmla="*/ 857202 w 2090057"/>
              <a:gd name="T49" fmla="*/ 135922 h 1586886"/>
              <a:gd name="T50" fmla="*/ 764531 w 2090057"/>
              <a:gd name="T51" fmla="*/ 121861 h 1586886"/>
              <a:gd name="T52" fmla="*/ 702752 w 2090057"/>
              <a:gd name="T53" fmla="*/ 107799 h 1586886"/>
              <a:gd name="T54" fmla="*/ 679584 w 2090057"/>
              <a:gd name="T55" fmla="*/ 100769 h 1586886"/>
              <a:gd name="T56" fmla="*/ 586913 w 2090057"/>
              <a:gd name="T57" fmla="*/ 79677 h 1586886"/>
              <a:gd name="T58" fmla="*/ 556023 w 2090057"/>
              <a:gd name="T59" fmla="*/ 65615 h 1586886"/>
              <a:gd name="T60" fmla="*/ 509688 w 2090057"/>
              <a:gd name="T61" fmla="*/ 51554 h 1586886"/>
              <a:gd name="T62" fmla="*/ 447908 w 2090057"/>
              <a:gd name="T63" fmla="*/ 30462 h 1586886"/>
              <a:gd name="T64" fmla="*/ 417018 w 2090057"/>
              <a:gd name="T65" fmla="*/ 23432 h 1586886"/>
              <a:gd name="T66" fmla="*/ 247121 w 2090057"/>
              <a:gd name="T67" fmla="*/ 16400 h 1586886"/>
              <a:gd name="T68" fmla="*/ 200786 w 2090057"/>
              <a:gd name="T69" fmla="*/ 30462 h 1586886"/>
              <a:gd name="T70" fmla="*/ 177619 w 2090057"/>
              <a:gd name="T71" fmla="*/ 44524 h 1586886"/>
              <a:gd name="T72" fmla="*/ 154451 w 2090057"/>
              <a:gd name="T73" fmla="*/ 30462 h 158688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90057" h="1586886">
                <a:moveTo>
                  <a:pt x="290286" y="62886"/>
                </a:moveTo>
                <a:cubicBezTo>
                  <a:pt x="256419" y="82238"/>
                  <a:pt x="163725" y="163901"/>
                  <a:pt x="130629" y="208029"/>
                </a:cubicBezTo>
                <a:cubicBezTo>
                  <a:pt x="67166" y="292646"/>
                  <a:pt x="72390" y="315073"/>
                  <a:pt x="43543" y="411229"/>
                </a:cubicBezTo>
                <a:cubicBezTo>
                  <a:pt x="2850" y="546872"/>
                  <a:pt x="68108" y="298459"/>
                  <a:pt x="0" y="570886"/>
                </a:cubicBezTo>
                <a:cubicBezTo>
                  <a:pt x="9676" y="677324"/>
                  <a:pt x="13366" y="784477"/>
                  <a:pt x="29029" y="890200"/>
                </a:cubicBezTo>
                <a:cubicBezTo>
                  <a:pt x="32847" y="915973"/>
                  <a:pt x="42733" y="941701"/>
                  <a:pt x="58057" y="962772"/>
                </a:cubicBezTo>
                <a:cubicBezTo>
                  <a:pt x="88416" y="1004515"/>
                  <a:pt x="190413" y="1089906"/>
                  <a:pt x="232229" y="1122429"/>
                </a:cubicBezTo>
                <a:cubicBezTo>
                  <a:pt x="245999" y="1133139"/>
                  <a:pt x="262644" y="1139971"/>
                  <a:pt x="275772" y="1151458"/>
                </a:cubicBezTo>
                <a:cubicBezTo>
                  <a:pt x="383388" y="1245622"/>
                  <a:pt x="362805" y="1277225"/>
                  <a:pt x="537029" y="1354658"/>
                </a:cubicBezTo>
                <a:cubicBezTo>
                  <a:pt x="580572" y="1374010"/>
                  <a:pt x="626127" y="1389354"/>
                  <a:pt x="667657" y="1412715"/>
                </a:cubicBezTo>
                <a:cubicBezTo>
                  <a:pt x="703931" y="1433119"/>
                  <a:pt x="733384" y="1464184"/>
                  <a:pt x="769257" y="1485286"/>
                </a:cubicBezTo>
                <a:cubicBezTo>
                  <a:pt x="776813" y="1489731"/>
                  <a:pt x="905870" y="1561958"/>
                  <a:pt x="957943" y="1572372"/>
                </a:cubicBezTo>
                <a:cubicBezTo>
                  <a:pt x="991489" y="1579081"/>
                  <a:pt x="1025676" y="1582048"/>
                  <a:pt x="1059543" y="1586886"/>
                </a:cubicBezTo>
                <a:cubicBezTo>
                  <a:pt x="1156305" y="1582048"/>
                  <a:pt x="1253992" y="1586570"/>
                  <a:pt x="1349829" y="1572372"/>
                </a:cubicBezTo>
                <a:cubicBezTo>
                  <a:pt x="1417325" y="1562373"/>
                  <a:pt x="1577994" y="1448641"/>
                  <a:pt x="1611086" y="1427229"/>
                </a:cubicBezTo>
                <a:cubicBezTo>
                  <a:pt x="1853515" y="1270364"/>
                  <a:pt x="1592155" y="1445276"/>
                  <a:pt x="1741715" y="1325629"/>
                </a:cubicBezTo>
                <a:cubicBezTo>
                  <a:pt x="1774214" y="1299630"/>
                  <a:pt x="1810816" y="1279057"/>
                  <a:pt x="1843315" y="1253058"/>
                </a:cubicBezTo>
                <a:cubicBezTo>
                  <a:pt x="1859343" y="1240235"/>
                  <a:pt x="1873050" y="1224703"/>
                  <a:pt x="1886857" y="1209515"/>
                </a:cubicBezTo>
                <a:cubicBezTo>
                  <a:pt x="1997435" y="1087878"/>
                  <a:pt x="1973477" y="1114372"/>
                  <a:pt x="2061029" y="991800"/>
                </a:cubicBezTo>
                <a:cubicBezTo>
                  <a:pt x="2075996" y="946898"/>
                  <a:pt x="2090057" y="912262"/>
                  <a:pt x="2090057" y="861172"/>
                </a:cubicBezTo>
                <a:cubicBezTo>
                  <a:pt x="2090057" y="793266"/>
                  <a:pt x="2087344" y="724845"/>
                  <a:pt x="2075543" y="657972"/>
                </a:cubicBezTo>
                <a:cubicBezTo>
                  <a:pt x="2070702" y="630540"/>
                  <a:pt x="2016991" y="587708"/>
                  <a:pt x="2002972" y="570886"/>
                </a:cubicBezTo>
                <a:cubicBezTo>
                  <a:pt x="1991805" y="557485"/>
                  <a:pt x="1986278" y="539678"/>
                  <a:pt x="1973943" y="527343"/>
                </a:cubicBezTo>
                <a:cubicBezTo>
                  <a:pt x="1949161" y="502561"/>
                  <a:pt x="1847771" y="439971"/>
                  <a:pt x="1828800" y="425743"/>
                </a:cubicBezTo>
                <a:cubicBezTo>
                  <a:pt x="1713680" y="339404"/>
                  <a:pt x="1720003" y="313275"/>
                  <a:pt x="1611086" y="280600"/>
                </a:cubicBezTo>
                <a:cubicBezTo>
                  <a:pt x="1559159" y="265022"/>
                  <a:pt x="1487787" y="261746"/>
                  <a:pt x="1436915" y="251572"/>
                </a:cubicBezTo>
                <a:cubicBezTo>
                  <a:pt x="1397794" y="243748"/>
                  <a:pt x="1359290" y="233040"/>
                  <a:pt x="1320800" y="222543"/>
                </a:cubicBezTo>
                <a:cubicBezTo>
                  <a:pt x="1306040" y="218517"/>
                  <a:pt x="1292100" y="211740"/>
                  <a:pt x="1277257" y="208029"/>
                </a:cubicBezTo>
                <a:cubicBezTo>
                  <a:pt x="1183205" y="184517"/>
                  <a:pt x="1209763" y="203278"/>
                  <a:pt x="1103086" y="164486"/>
                </a:cubicBezTo>
                <a:cubicBezTo>
                  <a:pt x="1082752" y="157092"/>
                  <a:pt x="1065118" y="143494"/>
                  <a:pt x="1045029" y="135458"/>
                </a:cubicBezTo>
                <a:cubicBezTo>
                  <a:pt x="1016619" y="124094"/>
                  <a:pt x="986353" y="117793"/>
                  <a:pt x="957943" y="106429"/>
                </a:cubicBezTo>
                <a:cubicBezTo>
                  <a:pt x="919593" y="91089"/>
                  <a:pt x="881652" y="74264"/>
                  <a:pt x="841829" y="62886"/>
                </a:cubicBezTo>
                <a:cubicBezTo>
                  <a:pt x="822649" y="57406"/>
                  <a:pt x="803124" y="53210"/>
                  <a:pt x="783772" y="48372"/>
                </a:cubicBezTo>
                <a:cubicBezTo>
                  <a:pt x="668396" y="-28546"/>
                  <a:pt x="732542" y="1688"/>
                  <a:pt x="464457" y="33858"/>
                </a:cubicBezTo>
                <a:cubicBezTo>
                  <a:pt x="434076" y="37504"/>
                  <a:pt x="377372" y="62886"/>
                  <a:pt x="377372" y="62886"/>
                </a:cubicBezTo>
                <a:cubicBezTo>
                  <a:pt x="362858" y="72562"/>
                  <a:pt x="349431" y="84114"/>
                  <a:pt x="333829" y="91915"/>
                </a:cubicBezTo>
                <a:cubicBezTo>
                  <a:pt x="320145" y="98757"/>
                  <a:pt x="324153" y="43534"/>
                  <a:pt x="290286" y="62886"/>
                </a:cubicBezTo>
                <a:close/>
              </a:path>
            </a:pathLst>
          </a:custGeom>
          <a:gradFill rotWithShape="1">
            <a:gsLst>
              <a:gs pos="0">
                <a:srgbClr val="A07400"/>
              </a:gs>
              <a:gs pos="50000">
                <a:srgbClr val="E6A900"/>
              </a:gs>
              <a:gs pos="100000">
                <a:srgbClr val="FFCA00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7" name="Freeform 15"/>
          <p:cNvSpPr>
            <a:spLocks/>
          </p:cNvSpPr>
          <p:nvPr/>
        </p:nvSpPr>
        <p:spPr bwMode="auto">
          <a:xfrm>
            <a:off x="4335554" y="1672698"/>
            <a:ext cx="1436687" cy="1409700"/>
          </a:xfrm>
          <a:custGeom>
            <a:avLst/>
            <a:gdLst>
              <a:gd name="T0" fmla="*/ 885091 w 1436914"/>
              <a:gd name="T1" fmla="*/ 2089 h 1409974"/>
              <a:gd name="T2" fmla="*/ 798033 w 1436914"/>
              <a:gd name="T3" fmla="*/ 16597 h 1409974"/>
              <a:gd name="T4" fmla="*/ 739994 w 1436914"/>
              <a:gd name="T5" fmla="*/ 45614 h 1409974"/>
              <a:gd name="T6" fmla="*/ 565879 w 1436914"/>
              <a:gd name="T7" fmla="*/ 118157 h 1409974"/>
              <a:gd name="T8" fmla="*/ 493329 w 1436914"/>
              <a:gd name="T9" fmla="*/ 161684 h 1409974"/>
              <a:gd name="T10" fmla="*/ 348232 w 1436914"/>
              <a:gd name="T11" fmla="*/ 219717 h 1409974"/>
              <a:gd name="T12" fmla="*/ 232154 w 1436914"/>
              <a:gd name="T13" fmla="*/ 321279 h 1409974"/>
              <a:gd name="T14" fmla="*/ 116078 w 1436914"/>
              <a:gd name="T15" fmla="*/ 422839 h 1409974"/>
              <a:gd name="T16" fmla="*/ 29018 w 1436914"/>
              <a:gd name="T17" fmla="*/ 567926 h 1409974"/>
              <a:gd name="T18" fmla="*/ 14510 w 1436914"/>
              <a:gd name="T19" fmla="*/ 654978 h 1409974"/>
              <a:gd name="T20" fmla="*/ 0 w 1436914"/>
              <a:gd name="T21" fmla="*/ 713011 h 1409974"/>
              <a:gd name="T22" fmla="*/ 14510 w 1436914"/>
              <a:gd name="T23" fmla="*/ 916133 h 1409974"/>
              <a:gd name="T24" fmla="*/ 101568 w 1436914"/>
              <a:gd name="T25" fmla="*/ 1032201 h 1409974"/>
              <a:gd name="T26" fmla="*/ 130586 w 1436914"/>
              <a:gd name="T27" fmla="*/ 1075728 h 1409974"/>
              <a:gd name="T28" fmla="*/ 246664 w 1436914"/>
              <a:gd name="T29" fmla="*/ 1191796 h 1409974"/>
              <a:gd name="T30" fmla="*/ 275683 w 1436914"/>
              <a:gd name="T31" fmla="*/ 1235323 h 1409974"/>
              <a:gd name="T32" fmla="*/ 406272 w 1436914"/>
              <a:gd name="T33" fmla="*/ 1336883 h 1409974"/>
              <a:gd name="T34" fmla="*/ 464311 w 1436914"/>
              <a:gd name="T35" fmla="*/ 1365901 h 1409974"/>
              <a:gd name="T36" fmla="*/ 594897 w 1436914"/>
              <a:gd name="T37" fmla="*/ 1394918 h 1409974"/>
              <a:gd name="T38" fmla="*/ 638426 w 1436914"/>
              <a:gd name="T39" fmla="*/ 1409426 h 1409974"/>
              <a:gd name="T40" fmla="*/ 870581 w 1436914"/>
              <a:gd name="T41" fmla="*/ 1394918 h 1409974"/>
              <a:gd name="T42" fmla="*/ 957640 w 1436914"/>
              <a:gd name="T43" fmla="*/ 1365901 h 1409974"/>
              <a:gd name="T44" fmla="*/ 1001169 w 1436914"/>
              <a:gd name="T45" fmla="*/ 1322375 h 1409974"/>
              <a:gd name="T46" fmla="*/ 1088227 w 1436914"/>
              <a:gd name="T47" fmla="*/ 1249831 h 1409974"/>
              <a:gd name="T48" fmla="*/ 1102737 w 1436914"/>
              <a:gd name="T49" fmla="*/ 1191796 h 1409974"/>
              <a:gd name="T50" fmla="*/ 1131756 w 1436914"/>
              <a:gd name="T51" fmla="*/ 1148271 h 1409974"/>
              <a:gd name="T52" fmla="*/ 1218814 w 1436914"/>
              <a:gd name="T53" fmla="*/ 1075728 h 1409974"/>
              <a:gd name="T54" fmla="*/ 1262344 w 1436914"/>
              <a:gd name="T55" fmla="*/ 1061220 h 1409974"/>
              <a:gd name="T56" fmla="*/ 1305873 w 1436914"/>
              <a:gd name="T57" fmla="*/ 1003184 h 1409974"/>
              <a:gd name="T58" fmla="*/ 1392931 w 1436914"/>
              <a:gd name="T59" fmla="*/ 945149 h 1409974"/>
              <a:gd name="T60" fmla="*/ 1436460 w 1436914"/>
              <a:gd name="T61" fmla="*/ 858098 h 1409974"/>
              <a:gd name="T62" fmla="*/ 1407441 w 1436914"/>
              <a:gd name="T63" fmla="*/ 727521 h 1409974"/>
              <a:gd name="T64" fmla="*/ 1363910 w 1436914"/>
              <a:gd name="T65" fmla="*/ 466364 h 1409974"/>
              <a:gd name="T66" fmla="*/ 1320382 w 1436914"/>
              <a:gd name="T67" fmla="*/ 422839 h 1409974"/>
              <a:gd name="T68" fmla="*/ 1276853 w 1436914"/>
              <a:gd name="T69" fmla="*/ 364804 h 1409974"/>
              <a:gd name="T70" fmla="*/ 1146266 w 1436914"/>
              <a:gd name="T71" fmla="*/ 248736 h 1409974"/>
              <a:gd name="T72" fmla="*/ 1073717 w 1436914"/>
              <a:gd name="T73" fmla="*/ 176192 h 1409974"/>
              <a:gd name="T74" fmla="*/ 1044698 w 1436914"/>
              <a:gd name="T75" fmla="*/ 132665 h 1409974"/>
              <a:gd name="T76" fmla="*/ 1001169 w 1436914"/>
              <a:gd name="T77" fmla="*/ 118157 h 1409974"/>
              <a:gd name="T78" fmla="*/ 914112 w 1436914"/>
              <a:gd name="T79" fmla="*/ 60122 h 1409974"/>
              <a:gd name="T80" fmla="*/ 885091 w 1436914"/>
              <a:gd name="T81" fmla="*/ 2089 h 140997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436914" h="1409974">
                <a:moveTo>
                  <a:pt x="885371" y="2089"/>
                </a:moveTo>
                <a:cubicBezTo>
                  <a:pt x="866018" y="-5168"/>
                  <a:pt x="826473" y="8147"/>
                  <a:pt x="798285" y="16603"/>
                </a:cubicBezTo>
                <a:cubicBezTo>
                  <a:pt x="777561" y="22820"/>
                  <a:pt x="760051" y="36960"/>
                  <a:pt x="740228" y="45632"/>
                </a:cubicBezTo>
                <a:cubicBezTo>
                  <a:pt x="682606" y="70842"/>
                  <a:pt x="619989" y="85844"/>
                  <a:pt x="566057" y="118203"/>
                </a:cubicBezTo>
                <a:cubicBezTo>
                  <a:pt x="541866" y="132717"/>
                  <a:pt x="518718" y="149130"/>
                  <a:pt x="493485" y="161746"/>
                </a:cubicBezTo>
                <a:cubicBezTo>
                  <a:pt x="427389" y="194794"/>
                  <a:pt x="406259" y="200498"/>
                  <a:pt x="348342" y="219803"/>
                </a:cubicBezTo>
                <a:cubicBezTo>
                  <a:pt x="201956" y="329593"/>
                  <a:pt x="382552" y="189869"/>
                  <a:pt x="232228" y="321403"/>
                </a:cubicBezTo>
                <a:cubicBezTo>
                  <a:pt x="183858" y="363727"/>
                  <a:pt x="155546" y="367798"/>
                  <a:pt x="116114" y="423003"/>
                </a:cubicBezTo>
                <a:cubicBezTo>
                  <a:pt x="83320" y="468915"/>
                  <a:pt x="29028" y="568146"/>
                  <a:pt x="29028" y="568146"/>
                </a:cubicBezTo>
                <a:cubicBezTo>
                  <a:pt x="24190" y="597175"/>
                  <a:pt x="20285" y="626374"/>
                  <a:pt x="14514" y="655232"/>
                </a:cubicBezTo>
                <a:cubicBezTo>
                  <a:pt x="10602" y="674793"/>
                  <a:pt x="0" y="693341"/>
                  <a:pt x="0" y="713289"/>
                </a:cubicBezTo>
                <a:cubicBezTo>
                  <a:pt x="0" y="781195"/>
                  <a:pt x="3351" y="849507"/>
                  <a:pt x="14514" y="916489"/>
                </a:cubicBezTo>
                <a:cubicBezTo>
                  <a:pt x="23629" y="971181"/>
                  <a:pt x="68913" y="994468"/>
                  <a:pt x="101600" y="1032603"/>
                </a:cubicBezTo>
                <a:cubicBezTo>
                  <a:pt x="112952" y="1045847"/>
                  <a:pt x="118894" y="1063239"/>
                  <a:pt x="130628" y="1076146"/>
                </a:cubicBezTo>
                <a:cubicBezTo>
                  <a:pt x="167448" y="1116648"/>
                  <a:pt x="216379" y="1146717"/>
                  <a:pt x="246742" y="1192260"/>
                </a:cubicBezTo>
                <a:cubicBezTo>
                  <a:pt x="256418" y="1206774"/>
                  <a:pt x="264604" y="1222402"/>
                  <a:pt x="275771" y="1235803"/>
                </a:cubicBezTo>
                <a:cubicBezTo>
                  <a:pt x="309903" y="1276762"/>
                  <a:pt x="360160" y="1314283"/>
                  <a:pt x="406400" y="1337403"/>
                </a:cubicBezTo>
                <a:cubicBezTo>
                  <a:pt x="425752" y="1347079"/>
                  <a:pt x="444570" y="1357909"/>
                  <a:pt x="464457" y="1366432"/>
                </a:cubicBezTo>
                <a:cubicBezTo>
                  <a:pt x="517235" y="1389051"/>
                  <a:pt x="528848" y="1380741"/>
                  <a:pt x="595085" y="1395460"/>
                </a:cubicBezTo>
                <a:cubicBezTo>
                  <a:pt x="610020" y="1398779"/>
                  <a:pt x="624114" y="1405136"/>
                  <a:pt x="638628" y="1409974"/>
                </a:cubicBezTo>
                <a:cubicBezTo>
                  <a:pt x="716038" y="1405136"/>
                  <a:pt x="794007" y="1405939"/>
                  <a:pt x="870857" y="1395460"/>
                </a:cubicBezTo>
                <a:cubicBezTo>
                  <a:pt x="901175" y="1391326"/>
                  <a:pt x="957942" y="1366432"/>
                  <a:pt x="957942" y="1366432"/>
                </a:cubicBezTo>
                <a:cubicBezTo>
                  <a:pt x="972456" y="1351918"/>
                  <a:pt x="985716" y="1336030"/>
                  <a:pt x="1001485" y="1322889"/>
                </a:cubicBezTo>
                <a:cubicBezTo>
                  <a:pt x="1122729" y="1221852"/>
                  <a:pt x="961360" y="1377528"/>
                  <a:pt x="1088571" y="1250317"/>
                </a:cubicBezTo>
                <a:cubicBezTo>
                  <a:pt x="1093409" y="1230965"/>
                  <a:pt x="1095227" y="1210595"/>
                  <a:pt x="1103085" y="1192260"/>
                </a:cubicBezTo>
                <a:cubicBezTo>
                  <a:pt x="1109957" y="1176226"/>
                  <a:pt x="1120947" y="1162118"/>
                  <a:pt x="1132114" y="1148717"/>
                </a:cubicBezTo>
                <a:cubicBezTo>
                  <a:pt x="1155044" y="1121201"/>
                  <a:pt x="1186578" y="1092457"/>
                  <a:pt x="1219200" y="1076146"/>
                </a:cubicBezTo>
                <a:cubicBezTo>
                  <a:pt x="1232884" y="1069304"/>
                  <a:pt x="1248228" y="1066470"/>
                  <a:pt x="1262742" y="1061632"/>
                </a:cubicBezTo>
                <a:cubicBezTo>
                  <a:pt x="1277256" y="1042279"/>
                  <a:pt x="1288205" y="1019645"/>
                  <a:pt x="1306285" y="1003574"/>
                </a:cubicBezTo>
                <a:cubicBezTo>
                  <a:pt x="1332361" y="980396"/>
                  <a:pt x="1393371" y="945517"/>
                  <a:pt x="1393371" y="945517"/>
                </a:cubicBezTo>
                <a:cubicBezTo>
                  <a:pt x="1408048" y="923502"/>
                  <a:pt x="1436914" y="888478"/>
                  <a:pt x="1436914" y="858432"/>
                </a:cubicBezTo>
                <a:cubicBezTo>
                  <a:pt x="1436914" y="807340"/>
                  <a:pt x="1422854" y="772707"/>
                  <a:pt x="1407885" y="727803"/>
                </a:cubicBezTo>
                <a:cubicBezTo>
                  <a:pt x="1407256" y="720250"/>
                  <a:pt x="1403167" y="505372"/>
                  <a:pt x="1364342" y="466546"/>
                </a:cubicBezTo>
                <a:cubicBezTo>
                  <a:pt x="1349828" y="452032"/>
                  <a:pt x="1334158" y="438588"/>
                  <a:pt x="1320800" y="423003"/>
                </a:cubicBezTo>
                <a:cubicBezTo>
                  <a:pt x="1305057" y="404636"/>
                  <a:pt x="1294362" y="382051"/>
                  <a:pt x="1277257" y="364946"/>
                </a:cubicBezTo>
                <a:cubicBezTo>
                  <a:pt x="1190008" y="277697"/>
                  <a:pt x="1268520" y="431674"/>
                  <a:pt x="1146628" y="248832"/>
                </a:cubicBezTo>
                <a:cubicBezTo>
                  <a:pt x="1107924" y="190775"/>
                  <a:pt x="1132114" y="214965"/>
                  <a:pt x="1074057" y="176260"/>
                </a:cubicBezTo>
                <a:cubicBezTo>
                  <a:pt x="1064381" y="161746"/>
                  <a:pt x="1058650" y="143614"/>
                  <a:pt x="1045028" y="132717"/>
                </a:cubicBezTo>
                <a:cubicBezTo>
                  <a:pt x="1033081" y="123160"/>
                  <a:pt x="1014859" y="125633"/>
                  <a:pt x="1001485" y="118203"/>
                </a:cubicBezTo>
                <a:cubicBezTo>
                  <a:pt x="970988" y="101260"/>
                  <a:pt x="943428" y="79498"/>
                  <a:pt x="914400" y="60146"/>
                </a:cubicBezTo>
                <a:cubicBezTo>
                  <a:pt x="866831" y="28433"/>
                  <a:pt x="904724" y="9346"/>
                  <a:pt x="885371" y="2089"/>
                </a:cubicBezTo>
                <a:close/>
              </a:path>
            </a:pathLst>
          </a:custGeom>
          <a:gradFill rotWithShape="1">
            <a:gsLst>
              <a:gs pos="0">
                <a:srgbClr val="A07400"/>
              </a:gs>
              <a:gs pos="50000">
                <a:srgbClr val="E6A900"/>
              </a:gs>
              <a:gs pos="100000">
                <a:srgbClr val="FFCA00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8" name="Freeform 16"/>
          <p:cNvSpPr>
            <a:spLocks/>
          </p:cNvSpPr>
          <p:nvPr/>
        </p:nvSpPr>
        <p:spPr bwMode="auto">
          <a:xfrm>
            <a:off x="4765766" y="4554010"/>
            <a:ext cx="2032000" cy="1611313"/>
          </a:xfrm>
          <a:custGeom>
            <a:avLst/>
            <a:gdLst>
              <a:gd name="T0" fmla="*/ 638629 w 2032000"/>
              <a:gd name="T1" fmla="*/ 12 h 1611098"/>
              <a:gd name="T2" fmla="*/ 464457 w 2032000"/>
              <a:gd name="T3" fmla="*/ 29049 h 1611098"/>
              <a:gd name="T4" fmla="*/ 319314 w 2032000"/>
              <a:gd name="T5" fmla="*/ 58085 h 1611098"/>
              <a:gd name="T6" fmla="*/ 203200 w 2032000"/>
              <a:gd name="T7" fmla="*/ 145193 h 1611098"/>
              <a:gd name="T8" fmla="*/ 87086 w 2032000"/>
              <a:gd name="T9" fmla="*/ 246821 h 1611098"/>
              <a:gd name="T10" fmla="*/ 29029 w 2032000"/>
              <a:gd name="T11" fmla="*/ 377484 h 1611098"/>
              <a:gd name="T12" fmla="*/ 14514 w 2032000"/>
              <a:gd name="T13" fmla="*/ 508148 h 1611098"/>
              <a:gd name="T14" fmla="*/ 0 w 2032000"/>
              <a:gd name="T15" fmla="*/ 551703 h 1611098"/>
              <a:gd name="T16" fmla="*/ 14514 w 2032000"/>
              <a:gd name="T17" fmla="*/ 885620 h 1611098"/>
              <a:gd name="T18" fmla="*/ 29029 w 2032000"/>
              <a:gd name="T19" fmla="*/ 943693 h 1611098"/>
              <a:gd name="T20" fmla="*/ 58057 w 2032000"/>
              <a:gd name="T21" fmla="*/ 987248 h 1611098"/>
              <a:gd name="T22" fmla="*/ 87086 w 2032000"/>
              <a:gd name="T23" fmla="*/ 1045319 h 1611098"/>
              <a:gd name="T24" fmla="*/ 101600 w 2032000"/>
              <a:gd name="T25" fmla="*/ 1117910 h 1611098"/>
              <a:gd name="T26" fmla="*/ 246743 w 2032000"/>
              <a:gd name="T27" fmla="*/ 1292128 h 1611098"/>
              <a:gd name="T28" fmla="*/ 304800 w 2032000"/>
              <a:gd name="T29" fmla="*/ 1393756 h 1611098"/>
              <a:gd name="T30" fmla="*/ 420914 w 2032000"/>
              <a:gd name="T31" fmla="*/ 1451829 h 1611098"/>
              <a:gd name="T32" fmla="*/ 464457 w 2032000"/>
              <a:gd name="T33" fmla="*/ 1495384 h 1611098"/>
              <a:gd name="T34" fmla="*/ 522514 w 2032000"/>
              <a:gd name="T35" fmla="*/ 1509900 h 1611098"/>
              <a:gd name="T36" fmla="*/ 624114 w 2032000"/>
              <a:gd name="T37" fmla="*/ 1538937 h 1611098"/>
              <a:gd name="T38" fmla="*/ 783772 w 2032000"/>
              <a:gd name="T39" fmla="*/ 1567973 h 1611098"/>
              <a:gd name="T40" fmla="*/ 827314 w 2032000"/>
              <a:gd name="T41" fmla="*/ 1582491 h 1611098"/>
              <a:gd name="T42" fmla="*/ 1001486 w 2032000"/>
              <a:gd name="T43" fmla="*/ 1611528 h 1611098"/>
              <a:gd name="T44" fmla="*/ 1436914 w 2032000"/>
              <a:gd name="T45" fmla="*/ 1597010 h 1611098"/>
              <a:gd name="T46" fmla="*/ 1480457 w 2032000"/>
              <a:gd name="T47" fmla="*/ 1567973 h 1611098"/>
              <a:gd name="T48" fmla="*/ 1524000 w 2032000"/>
              <a:gd name="T49" fmla="*/ 1553455 h 1611098"/>
              <a:gd name="T50" fmla="*/ 1553029 w 2032000"/>
              <a:gd name="T51" fmla="*/ 1509900 h 1611098"/>
              <a:gd name="T52" fmla="*/ 1596572 w 2032000"/>
              <a:gd name="T53" fmla="*/ 1480865 h 1611098"/>
              <a:gd name="T54" fmla="*/ 1654629 w 2032000"/>
              <a:gd name="T55" fmla="*/ 1437311 h 1611098"/>
              <a:gd name="T56" fmla="*/ 1756229 w 2032000"/>
              <a:gd name="T57" fmla="*/ 1364719 h 1611098"/>
              <a:gd name="T58" fmla="*/ 1785257 w 2032000"/>
              <a:gd name="T59" fmla="*/ 1321164 h 1611098"/>
              <a:gd name="T60" fmla="*/ 1843314 w 2032000"/>
              <a:gd name="T61" fmla="*/ 1277609 h 1611098"/>
              <a:gd name="T62" fmla="*/ 1886857 w 2032000"/>
              <a:gd name="T63" fmla="*/ 1234057 h 1611098"/>
              <a:gd name="T64" fmla="*/ 1915886 w 2032000"/>
              <a:gd name="T65" fmla="*/ 1146947 h 1611098"/>
              <a:gd name="T66" fmla="*/ 1944914 w 2032000"/>
              <a:gd name="T67" fmla="*/ 871101 h 1611098"/>
              <a:gd name="T68" fmla="*/ 1973943 w 2032000"/>
              <a:gd name="T69" fmla="*/ 827547 h 1611098"/>
              <a:gd name="T70" fmla="*/ 2017486 w 2032000"/>
              <a:gd name="T71" fmla="*/ 696884 h 1611098"/>
              <a:gd name="T72" fmla="*/ 2032000 w 2032000"/>
              <a:gd name="T73" fmla="*/ 653329 h 1611098"/>
              <a:gd name="T74" fmla="*/ 1988457 w 2032000"/>
              <a:gd name="T75" fmla="*/ 551703 h 1611098"/>
              <a:gd name="T76" fmla="*/ 1944914 w 2032000"/>
              <a:gd name="T77" fmla="*/ 537185 h 1611098"/>
              <a:gd name="T78" fmla="*/ 1872343 w 2032000"/>
              <a:gd name="T79" fmla="*/ 464593 h 1611098"/>
              <a:gd name="T80" fmla="*/ 1828800 w 2032000"/>
              <a:gd name="T81" fmla="*/ 435557 h 1611098"/>
              <a:gd name="T82" fmla="*/ 1785257 w 2032000"/>
              <a:gd name="T83" fmla="*/ 392002 h 1611098"/>
              <a:gd name="T84" fmla="*/ 1698172 w 2032000"/>
              <a:gd name="T85" fmla="*/ 333931 h 1611098"/>
              <a:gd name="T86" fmla="*/ 1654629 w 2032000"/>
              <a:gd name="T87" fmla="*/ 304894 h 1611098"/>
              <a:gd name="T88" fmla="*/ 1553029 w 2032000"/>
              <a:gd name="T89" fmla="*/ 246821 h 1611098"/>
              <a:gd name="T90" fmla="*/ 1465943 w 2032000"/>
              <a:gd name="T91" fmla="*/ 217785 h 1611098"/>
              <a:gd name="T92" fmla="*/ 1422400 w 2032000"/>
              <a:gd name="T93" fmla="*/ 203266 h 1611098"/>
              <a:gd name="T94" fmla="*/ 1378857 w 2032000"/>
              <a:gd name="T95" fmla="*/ 188748 h 1611098"/>
              <a:gd name="T96" fmla="*/ 1335314 w 2032000"/>
              <a:gd name="T97" fmla="*/ 174230 h 1611098"/>
              <a:gd name="T98" fmla="*/ 1219200 w 2032000"/>
              <a:gd name="T99" fmla="*/ 130675 h 1611098"/>
              <a:gd name="T100" fmla="*/ 1161143 w 2032000"/>
              <a:gd name="T101" fmla="*/ 101640 h 1611098"/>
              <a:gd name="T102" fmla="*/ 986972 w 2032000"/>
              <a:gd name="T103" fmla="*/ 72604 h 1611098"/>
              <a:gd name="T104" fmla="*/ 899886 w 2032000"/>
              <a:gd name="T105" fmla="*/ 58085 h 1611098"/>
              <a:gd name="T106" fmla="*/ 856343 w 2032000"/>
              <a:gd name="T107" fmla="*/ 43567 h 1611098"/>
              <a:gd name="T108" fmla="*/ 754743 w 2032000"/>
              <a:gd name="T109" fmla="*/ 29049 h 1611098"/>
              <a:gd name="T110" fmla="*/ 638629 w 2032000"/>
              <a:gd name="T111" fmla="*/ 12 h 161109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032000" h="1611098">
                <a:moveTo>
                  <a:pt x="638629" y="12"/>
                </a:moveTo>
                <a:cubicBezTo>
                  <a:pt x="590248" y="12"/>
                  <a:pt x="521558" y="14766"/>
                  <a:pt x="464457" y="29041"/>
                </a:cubicBezTo>
                <a:cubicBezTo>
                  <a:pt x="377850" y="50692"/>
                  <a:pt x="426077" y="40276"/>
                  <a:pt x="319314" y="58069"/>
                </a:cubicBezTo>
                <a:cubicBezTo>
                  <a:pt x="242703" y="134682"/>
                  <a:pt x="311407" y="73017"/>
                  <a:pt x="203200" y="145155"/>
                </a:cubicBezTo>
                <a:cubicBezTo>
                  <a:pt x="143237" y="185130"/>
                  <a:pt x="139633" y="194208"/>
                  <a:pt x="87086" y="246755"/>
                </a:cubicBezTo>
                <a:cubicBezTo>
                  <a:pt x="52541" y="350390"/>
                  <a:pt x="75030" y="308381"/>
                  <a:pt x="29029" y="377384"/>
                </a:cubicBezTo>
                <a:cubicBezTo>
                  <a:pt x="24191" y="420927"/>
                  <a:pt x="21717" y="464797"/>
                  <a:pt x="14514" y="508012"/>
                </a:cubicBezTo>
                <a:cubicBezTo>
                  <a:pt x="11999" y="523103"/>
                  <a:pt x="0" y="536256"/>
                  <a:pt x="0" y="551555"/>
                </a:cubicBezTo>
                <a:cubicBezTo>
                  <a:pt x="0" y="662936"/>
                  <a:pt x="6286" y="774307"/>
                  <a:pt x="14514" y="885384"/>
                </a:cubicBezTo>
                <a:cubicBezTo>
                  <a:pt x="15988" y="905277"/>
                  <a:pt x="21171" y="925106"/>
                  <a:pt x="29029" y="943441"/>
                </a:cubicBezTo>
                <a:cubicBezTo>
                  <a:pt x="35901" y="959474"/>
                  <a:pt x="49402" y="971838"/>
                  <a:pt x="58057" y="986984"/>
                </a:cubicBezTo>
                <a:cubicBezTo>
                  <a:pt x="68792" y="1005770"/>
                  <a:pt x="77410" y="1025689"/>
                  <a:pt x="87086" y="1045041"/>
                </a:cubicBezTo>
                <a:cubicBezTo>
                  <a:pt x="91924" y="1069231"/>
                  <a:pt x="89361" y="1096193"/>
                  <a:pt x="101600" y="1117612"/>
                </a:cubicBezTo>
                <a:cubicBezTo>
                  <a:pt x="145106" y="1193748"/>
                  <a:pt x="190500" y="1235541"/>
                  <a:pt x="246743" y="1291784"/>
                </a:cubicBezTo>
                <a:cubicBezTo>
                  <a:pt x="260015" y="1331601"/>
                  <a:pt x="266136" y="1365265"/>
                  <a:pt x="304800" y="1393384"/>
                </a:cubicBezTo>
                <a:cubicBezTo>
                  <a:pt x="339797" y="1418836"/>
                  <a:pt x="390315" y="1420842"/>
                  <a:pt x="420914" y="1451441"/>
                </a:cubicBezTo>
                <a:cubicBezTo>
                  <a:pt x="435428" y="1465955"/>
                  <a:pt x="446635" y="1484800"/>
                  <a:pt x="464457" y="1494984"/>
                </a:cubicBezTo>
                <a:cubicBezTo>
                  <a:pt x="481777" y="1504881"/>
                  <a:pt x="503334" y="1504018"/>
                  <a:pt x="522514" y="1509498"/>
                </a:cubicBezTo>
                <a:cubicBezTo>
                  <a:pt x="587063" y="1527940"/>
                  <a:pt x="548501" y="1523404"/>
                  <a:pt x="624114" y="1538527"/>
                </a:cubicBezTo>
                <a:cubicBezTo>
                  <a:pt x="688822" y="1551469"/>
                  <a:pt x="721500" y="1551987"/>
                  <a:pt x="783772" y="1567555"/>
                </a:cubicBezTo>
                <a:cubicBezTo>
                  <a:pt x="798614" y="1571266"/>
                  <a:pt x="812312" y="1579069"/>
                  <a:pt x="827314" y="1582069"/>
                </a:cubicBezTo>
                <a:cubicBezTo>
                  <a:pt x="885029" y="1593612"/>
                  <a:pt x="1001486" y="1611098"/>
                  <a:pt x="1001486" y="1611098"/>
                </a:cubicBezTo>
                <a:cubicBezTo>
                  <a:pt x="1146629" y="1606260"/>
                  <a:pt x="1292287" y="1609732"/>
                  <a:pt x="1436914" y="1596584"/>
                </a:cubicBezTo>
                <a:cubicBezTo>
                  <a:pt x="1454286" y="1595005"/>
                  <a:pt x="1464855" y="1575356"/>
                  <a:pt x="1480457" y="1567555"/>
                </a:cubicBezTo>
                <a:cubicBezTo>
                  <a:pt x="1494141" y="1560713"/>
                  <a:pt x="1509486" y="1557879"/>
                  <a:pt x="1524000" y="1553041"/>
                </a:cubicBezTo>
                <a:cubicBezTo>
                  <a:pt x="1533676" y="1538527"/>
                  <a:pt x="1540694" y="1521833"/>
                  <a:pt x="1553029" y="1509498"/>
                </a:cubicBezTo>
                <a:cubicBezTo>
                  <a:pt x="1565364" y="1497163"/>
                  <a:pt x="1582377" y="1490608"/>
                  <a:pt x="1596572" y="1480469"/>
                </a:cubicBezTo>
                <a:cubicBezTo>
                  <a:pt x="1616256" y="1466409"/>
                  <a:pt x="1634945" y="1450987"/>
                  <a:pt x="1654629" y="1436927"/>
                </a:cubicBezTo>
                <a:cubicBezTo>
                  <a:pt x="1803152" y="1330840"/>
                  <a:pt x="1566548" y="1506617"/>
                  <a:pt x="1756229" y="1364355"/>
                </a:cubicBezTo>
                <a:cubicBezTo>
                  <a:pt x="1765905" y="1349841"/>
                  <a:pt x="1772922" y="1333147"/>
                  <a:pt x="1785257" y="1320812"/>
                </a:cubicBezTo>
                <a:cubicBezTo>
                  <a:pt x="1802362" y="1303707"/>
                  <a:pt x="1824947" y="1293012"/>
                  <a:pt x="1843314" y="1277269"/>
                </a:cubicBezTo>
                <a:cubicBezTo>
                  <a:pt x="1858899" y="1263911"/>
                  <a:pt x="1872343" y="1248241"/>
                  <a:pt x="1886857" y="1233727"/>
                </a:cubicBezTo>
                <a:cubicBezTo>
                  <a:pt x="1896533" y="1204698"/>
                  <a:pt x="1913977" y="1177180"/>
                  <a:pt x="1915886" y="1146641"/>
                </a:cubicBezTo>
                <a:cubicBezTo>
                  <a:pt x="1917217" y="1125352"/>
                  <a:pt x="1908662" y="943371"/>
                  <a:pt x="1944914" y="870869"/>
                </a:cubicBezTo>
                <a:cubicBezTo>
                  <a:pt x="1952715" y="855267"/>
                  <a:pt x="1964267" y="841841"/>
                  <a:pt x="1973943" y="827327"/>
                </a:cubicBezTo>
                <a:lnTo>
                  <a:pt x="2017486" y="696698"/>
                </a:lnTo>
                <a:lnTo>
                  <a:pt x="2032000" y="653155"/>
                </a:lnTo>
                <a:cubicBezTo>
                  <a:pt x="2023284" y="618292"/>
                  <a:pt x="2019781" y="576614"/>
                  <a:pt x="1988457" y="551555"/>
                </a:cubicBezTo>
                <a:cubicBezTo>
                  <a:pt x="1976510" y="541998"/>
                  <a:pt x="1959428" y="541879"/>
                  <a:pt x="1944914" y="537041"/>
                </a:cubicBezTo>
                <a:cubicBezTo>
                  <a:pt x="1828795" y="459626"/>
                  <a:pt x="1969112" y="561237"/>
                  <a:pt x="1872343" y="464469"/>
                </a:cubicBezTo>
                <a:cubicBezTo>
                  <a:pt x="1860008" y="452134"/>
                  <a:pt x="1842201" y="446608"/>
                  <a:pt x="1828800" y="435441"/>
                </a:cubicBezTo>
                <a:cubicBezTo>
                  <a:pt x="1813031" y="422300"/>
                  <a:pt x="1801460" y="404500"/>
                  <a:pt x="1785257" y="391898"/>
                </a:cubicBezTo>
                <a:cubicBezTo>
                  <a:pt x="1757718" y="370479"/>
                  <a:pt x="1727200" y="353193"/>
                  <a:pt x="1698172" y="333841"/>
                </a:cubicBezTo>
                <a:lnTo>
                  <a:pt x="1654629" y="304812"/>
                </a:lnTo>
                <a:cubicBezTo>
                  <a:pt x="1615358" y="278631"/>
                  <a:pt x="1599060" y="265167"/>
                  <a:pt x="1553029" y="246755"/>
                </a:cubicBezTo>
                <a:cubicBezTo>
                  <a:pt x="1524619" y="235391"/>
                  <a:pt x="1494972" y="227403"/>
                  <a:pt x="1465943" y="217727"/>
                </a:cubicBezTo>
                <a:lnTo>
                  <a:pt x="1422400" y="203212"/>
                </a:lnTo>
                <a:lnTo>
                  <a:pt x="1378857" y="188698"/>
                </a:lnTo>
                <a:lnTo>
                  <a:pt x="1335314" y="174184"/>
                </a:lnTo>
                <a:cubicBezTo>
                  <a:pt x="1245882" y="114561"/>
                  <a:pt x="1344747" y="172490"/>
                  <a:pt x="1219200" y="130641"/>
                </a:cubicBezTo>
                <a:cubicBezTo>
                  <a:pt x="1198674" y="123799"/>
                  <a:pt x="1182134" y="106860"/>
                  <a:pt x="1161143" y="101612"/>
                </a:cubicBezTo>
                <a:cubicBezTo>
                  <a:pt x="1104043" y="87337"/>
                  <a:pt x="1045029" y="82260"/>
                  <a:pt x="986972" y="72584"/>
                </a:cubicBezTo>
                <a:cubicBezTo>
                  <a:pt x="957943" y="67746"/>
                  <a:pt x="927805" y="67375"/>
                  <a:pt x="899886" y="58069"/>
                </a:cubicBezTo>
                <a:cubicBezTo>
                  <a:pt x="885372" y="53231"/>
                  <a:pt x="871345" y="46555"/>
                  <a:pt x="856343" y="43555"/>
                </a:cubicBezTo>
                <a:cubicBezTo>
                  <a:pt x="822797" y="36846"/>
                  <a:pt x="788610" y="33879"/>
                  <a:pt x="754743" y="29041"/>
                </a:cubicBezTo>
                <a:cubicBezTo>
                  <a:pt x="663067" y="-1518"/>
                  <a:pt x="687010" y="12"/>
                  <a:pt x="638629" y="12"/>
                </a:cubicBezTo>
                <a:close/>
              </a:path>
            </a:pathLst>
          </a:custGeom>
          <a:gradFill rotWithShape="1">
            <a:gsLst>
              <a:gs pos="0">
                <a:srgbClr val="A07400"/>
              </a:gs>
              <a:gs pos="50000">
                <a:srgbClr val="E6A900"/>
              </a:gs>
              <a:gs pos="100000">
                <a:srgbClr val="FFCA00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0" name="TextBox 53"/>
          <p:cNvSpPr txBox="1">
            <a:spLocks noChangeArrowheads="1"/>
          </p:cNvSpPr>
          <p:nvPr/>
        </p:nvSpPr>
        <p:spPr bwMode="auto">
          <a:xfrm>
            <a:off x="5574269" y="3580119"/>
            <a:ext cx="10198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/>
              <a:t>sand grain</a:t>
            </a:r>
          </a:p>
        </p:txBody>
      </p:sp>
      <p:sp>
        <p:nvSpPr>
          <p:cNvPr id="338" name="TextBox 337"/>
          <p:cNvSpPr txBox="1"/>
          <p:nvPr/>
        </p:nvSpPr>
        <p:spPr>
          <a:xfrm>
            <a:off x="7731216" y="3834261"/>
            <a:ext cx="669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gas</a:t>
            </a:r>
            <a:endParaRPr lang="en-GB" sz="2800" b="1" dirty="0"/>
          </a:p>
        </p:txBody>
      </p:sp>
      <p:sp>
        <p:nvSpPr>
          <p:cNvPr id="340" name="TextBox 339"/>
          <p:cNvSpPr txBox="1"/>
          <p:nvPr/>
        </p:nvSpPr>
        <p:spPr>
          <a:xfrm>
            <a:off x="3354201" y="3600650"/>
            <a:ext cx="669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gas</a:t>
            </a:r>
            <a:endParaRPr lang="en-GB" sz="2800" b="1" dirty="0"/>
          </a:p>
        </p:txBody>
      </p:sp>
      <p:sp>
        <p:nvSpPr>
          <p:cNvPr id="341" name="TextBox 340"/>
          <p:cNvSpPr txBox="1"/>
          <p:nvPr/>
        </p:nvSpPr>
        <p:spPr>
          <a:xfrm>
            <a:off x="1357692" y="4357481"/>
            <a:ext cx="966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shale</a:t>
            </a:r>
            <a:endParaRPr lang="en-GB" sz="2800" b="1" dirty="0"/>
          </a:p>
        </p:txBody>
      </p:sp>
      <p:sp>
        <p:nvSpPr>
          <p:cNvPr id="342" name="TextBox 341"/>
          <p:cNvSpPr txBox="1"/>
          <p:nvPr/>
        </p:nvSpPr>
        <p:spPr>
          <a:xfrm>
            <a:off x="6797766" y="5675212"/>
            <a:ext cx="1715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sandstone</a:t>
            </a:r>
            <a:endParaRPr lang="en-GB" sz="2800" b="1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731273" y="6495974"/>
            <a:ext cx="0" cy="2256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/>
          <p:nvPr/>
        </p:nvCxnSpPr>
        <p:spPr>
          <a:xfrm flipV="1">
            <a:off x="6667148" y="6535535"/>
            <a:ext cx="0" cy="2256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14115" y="2004726"/>
            <a:ext cx="3822447" cy="2092092"/>
            <a:chOff x="60391" y="1849733"/>
            <a:chExt cx="4200261" cy="2402930"/>
          </a:xfrm>
        </p:grpSpPr>
        <p:sp>
          <p:nvSpPr>
            <p:cNvPr id="33" name="Freeform 7"/>
            <p:cNvSpPr>
              <a:spLocks/>
            </p:cNvSpPr>
            <p:nvPr/>
          </p:nvSpPr>
          <p:spPr bwMode="auto">
            <a:xfrm rot="16260000" flipV="1">
              <a:off x="686002" y="212137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7"/>
            <p:cNvSpPr>
              <a:spLocks/>
            </p:cNvSpPr>
            <p:nvPr/>
          </p:nvSpPr>
          <p:spPr bwMode="auto">
            <a:xfrm rot="16260000" flipV="1">
              <a:off x="838402" y="227377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 rot="16260000" flipV="1">
              <a:off x="990802" y="242617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7"/>
            <p:cNvSpPr>
              <a:spLocks/>
            </p:cNvSpPr>
            <p:nvPr/>
          </p:nvSpPr>
          <p:spPr bwMode="auto">
            <a:xfrm rot="16260000" flipV="1">
              <a:off x="1143202" y="257857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7"/>
            <p:cNvSpPr>
              <a:spLocks/>
            </p:cNvSpPr>
            <p:nvPr/>
          </p:nvSpPr>
          <p:spPr bwMode="auto">
            <a:xfrm rot="16260000" flipV="1">
              <a:off x="1295602" y="273097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7"/>
            <p:cNvSpPr>
              <a:spLocks/>
            </p:cNvSpPr>
            <p:nvPr/>
          </p:nvSpPr>
          <p:spPr bwMode="auto">
            <a:xfrm rot="16260000" flipV="1">
              <a:off x="838402" y="227377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7"/>
            <p:cNvSpPr>
              <a:spLocks/>
            </p:cNvSpPr>
            <p:nvPr/>
          </p:nvSpPr>
          <p:spPr bwMode="auto">
            <a:xfrm rot="16260000" flipV="1">
              <a:off x="990802" y="242617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7"/>
            <p:cNvSpPr>
              <a:spLocks/>
            </p:cNvSpPr>
            <p:nvPr/>
          </p:nvSpPr>
          <p:spPr bwMode="auto">
            <a:xfrm rot="16260000" flipV="1">
              <a:off x="1143202" y="257857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7"/>
            <p:cNvSpPr>
              <a:spLocks/>
            </p:cNvSpPr>
            <p:nvPr/>
          </p:nvSpPr>
          <p:spPr bwMode="auto">
            <a:xfrm rot="16260000" flipV="1">
              <a:off x="1295602" y="273097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7"/>
            <p:cNvSpPr>
              <a:spLocks/>
            </p:cNvSpPr>
            <p:nvPr/>
          </p:nvSpPr>
          <p:spPr bwMode="auto">
            <a:xfrm rot="16260000" flipV="1">
              <a:off x="1448002" y="288337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Freeform 7"/>
            <p:cNvSpPr>
              <a:spLocks/>
            </p:cNvSpPr>
            <p:nvPr/>
          </p:nvSpPr>
          <p:spPr bwMode="auto">
            <a:xfrm rot="16260000" flipV="1">
              <a:off x="990802" y="242617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Freeform 7"/>
            <p:cNvSpPr>
              <a:spLocks/>
            </p:cNvSpPr>
            <p:nvPr/>
          </p:nvSpPr>
          <p:spPr bwMode="auto">
            <a:xfrm rot="16260000" flipV="1">
              <a:off x="1143202" y="257857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7"/>
            <p:cNvSpPr>
              <a:spLocks/>
            </p:cNvSpPr>
            <p:nvPr/>
          </p:nvSpPr>
          <p:spPr bwMode="auto">
            <a:xfrm rot="16260000" flipV="1">
              <a:off x="1295602" y="273097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Freeform 7"/>
            <p:cNvSpPr>
              <a:spLocks/>
            </p:cNvSpPr>
            <p:nvPr/>
          </p:nvSpPr>
          <p:spPr bwMode="auto">
            <a:xfrm rot="16260000" flipV="1">
              <a:off x="1448002" y="288337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Freeform 7"/>
            <p:cNvSpPr>
              <a:spLocks/>
            </p:cNvSpPr>
            <p:nvPr/>
          </p:nvSpPr>
          <p:spPr bwMode="auto">
            <a:xfrm rot="16260000" flipV="1">
              <a:off x="1600402" y="303577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7"/>
            <p:cNvSpPr>
              <a:spLocks/>
            </p:cNvSpPr>
            <p:nvPr/>
          </p:nvSpPr>
          <p:spPr bwMode="auto">
            <a:xfrm rot="16260000" flipV="1">
              <a:off x="979194" y="219798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7"/>
            <p:cNvSpPr>
              <a:spLocks/>
            </p:cNvSpPr>
            <p:nvPr/>
          </p:nvSpPr>
          <p:spPr bwMode="auto">
            <a:xfrm rot="16260000" flipV="1">
              <a:off x="1131594" y="235038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Freeform 7"/>
            <p:cNvSpPr>
              <a:spLocks/>
            </p:cNvSpPr>
            <p:nvPr/>
          </p:nvSpPr>
          <p:spPr bwMode="auto">
            <a:xfrm rot="16260000" flipV="1">
              <a:off x="1283994" y="250278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7"/>
            <p:cNvSpPr>
              <a:spLocks/>
            </p:cNvSpPr>
            <p:nvPr/>
          </p:nvSpPr>
          <p:spPr bwMode="auto">
            <a:xfrm rot="16260000" flipV="1">
              <a:off x="1436394" y="265518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 rot="16260000" flipV="1">
              <a:off x="1588794" y="280758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Freeform 7"/>
            <p:cNvSpPr>
              <a:spLocks/>
            </p:cNvSpPr>
            <p:nvPr/>
          </p:nvSpPr>
          <p:spPr bwMode="auto">
            <a:xfrm rot="16260000" flipV="1">
              <a:off x="967586" y="196979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 rot="16260000" flipV="1">
              <a:off x="1119986" y="212219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Freeform 7"/>
            <p:cNvSpPr>
              <a:spLocks/>
            </p:cNvSpPr>
            <p:nvPr/>
          </p:nvSpPr>
          <p:spPr bwMode="auto">
            <a:xfrm rot="16260000" flipV="1">
              <a:off x="1272386" y="227459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Freeform 7"/>
            <p:cNvSpPr>
              <a:spLocks/>
            </p:cNvSpPr>
            <p:nvPr/>
          </p:nvSpPr>
          <p:spPr bwMode="auto">
            <a:xfrm rot="16260000" flipV="1">
              <a:off x="1424786" y="242699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Freeform 7"/>
            <p:cNvSpPr>
              <a:spLocks/>
            </p:cNvSpPr>
            <p:nvPr/>
          </p:nvSpPr>
          <p:spPr bwMode="auto">
            <a:xfrm rot="16260000" flipV="1">
              <a:off x="1577186" y="257939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Freeform 7"/>
            <p:cNvSpPr>
              <a:spLocks/>
            </p:cNvSpPr>
            <p:nvPr/>
          </p:nvSpPr>
          <p:spPr bwMode="auto">
            <a:xfrm rot="16260000" flipV="1">
              <a:off x="498424" y="235038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Freeform 7"/>
            <p:cNvSpPr>
              <a:spLocks/>
            </p:cNvSpPr>
            <p:nvPr/>
          </p:nvSpPr>
          <p:spPr bwMode="auto">
            <a:xfrm rot="16260000" flipV="1">
              <a:off x="650824" y="250278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Freeform 7"/>
            <p:cNvSpPr>
              <a:spLocks/>
            </p:cNvSpPr>
            <p:nvPr/>
          </p:nvSpPr>
          <p:spPr bwMode="auto">
            <a:xfrm rot="16260000" flipV="1">
              <a:off x="1990223" y="273179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Freeform 7"/>
            <p:cNvSpPr>
              <a:spLocks/>
            </p:cNvSpPr>
            <p:nvPr/>
          </p:nvSpPr>
          <p:spPr bwMode="auto">
            <a:xfrm rot="16260000" flipV="1">
              <a:off x="955624" y="280758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Freeform 7"/>
            <p:cNvSpPr>
              <a:spLocks/>
            </p:cNvSpPr>
            <p:nvPr/>
          </p:nvSpPr>
          <p:spPr bwMode="auto">
            <a:xfrm rot="16260000" flipV="1">
              <a:off x="1108024" y="295998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 rot="16260000" flipV="1">
              <a:off x="849793" y="268497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Freeform 7"/>
            <p:cNvSpPr>
              <a:spLocks/>
            </p:cNvSpPr>
            <p:nvPr/>
          </p:nvSpPr>
          <p:spPr bwMode="auto">
            <a:xfrm rot="16260000" flipV="1">
              <a:off x="1368661" y="295998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Freeform 7"/>
            <p:cNvSpPr>
              <a:spLocks/>
            </p:cNvSpPr>
            <p:nvPr/>
          </p:nvSpPr>
          <p:spPr bwMode="auto">
            <a:xfrm rot="16260000" flipV="1">
              <a:off x="2016317" y="282461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" name="Freeform 7"/>
            <p:cNvSpPr>
              <a:spLocks/>
            </p:cNvSpPr>
            <p:nvPr/>
          </p:nvSpPr>
          <p:spPr bwMode="auto">
            <a:xfrm rot="16260000" flipV="1">
              <a:off x="1673461" y="326478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Freeform 7"/>
            <p:cNvSpPr>
              <a:spLocks/>
            </p:cNvSpPr>
            <p:nvPr/>
          </p:nvSpPr>
          <p:spPr bwMode="auto">
            <a:xfrm rot="16260000" flipV="1">
              <a:off x="2045777" y="296261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Freeform 7"/>
            <p:cNvSpPr>
              <a:spLocks/>
            </p:cNvSpPr>
            <p:nvPr/>
          </p:nvSpPr>
          <p:spPr bwMode="auto">
            <a:xfrm rot="16260000" flipV="1">
              <a:off x="1536117" y="226344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Freeform 7"/>
            <p:cNvSpPr>
              <a:spLocks/>
            </p:cNvSpPr>
            <p:nvPr/>
          </p:nvSpPr>
          <p:spPr bwMode="auto">
            <a:xfrm rot="16260000" flipV="1">
              <a:off x="1688517" y="241584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Freeform 7"/>
            <p:cNvSpPr>
              <a:spLocks/>
            </p:cNvSpPr>
            <p:nvPr/>
          </p:nvSpPr>
          <p:spPr bwMode="auto">
            <a:xfrm rot="16260000" flipV="1">
              <a:off x="1840917" y="256824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Freeform 7"/>
            <p:cNvSpPr>
              <a:spLocks/>
            </p:cNvSpPr>
            <p:nvPr/>
          </p:nvSpPr>
          <p:spPr bwMode="auto">
            <a:xfrm rot="16260000" flipV="1">
              <a:off x="1993317" y="272064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Freeform 7"/>
            <p:cNvSpPr>
              <a:spLocks/>
            </p:cNvSpPr>
            <p:nvPr/>
          </p:nvSpPr>
          <p:spPr bwMode="auto">
            <a:xfrm rot="16260000" flipV="1">
              <a:off x="2145717" y="287304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Freeform 7"/>
            <p:cNvSpPr>
              <a:spLocks/>
            </p:cNvSpPr>
            <p:nvPr/>
          </p:nvSpPr>
          <p:spPr bwMode="auto">
            <a:xfrm rot="16260000" flipV="1">
              <a:off x="1002193" y="283737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Freeform 7"/>
            <p:cNvSpPr>
              <a:spLocks/>
            </p:cNvSpPr>
            <p:nvPr/>
          </p:nvSpPr>
          <p:spPr bwMode="auto">
            <a:xfrm rot="16260000" flipV="1">
              <a:off x="1154593" y="298977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Freeform 7"/>
            <p:cNvSpPr>
              <a:spLocks/>
            </p:cNvSpPr>
            <p:nvPr/>
          </p:nvSpPr>
          <p:spPr bwMode="auto">
            <a:xfrm rot="16260000" flipV="1">
              <a:off x="1306993" y="314217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6" name="Freeform 7"/>
            <p:cNvSpPr>
              <a:spLocks/>
            </p:cNvSpPr>
            <p:nvPr/>
          </p:nvSpPr>
          <p:spPr bwMode="auto">
            <a:xfrm rot="16260000" flipV="1">
              <a:off x="1459393" y="329457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7" name="Freeform 7"/>
            <p:cNvSpPr>
              <a:spLocks/>
            </p:cNvSpPr>
            <p:nvPr/>
          </p:nvSpPr>
          <p:spPr bwMode="auto">
            <a:xfrm rot="16260000" flipV="1">
              <a:off x="2198177" y="311501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8" name="Freeform 7"/>
            <p:cNvSpPr>
              <a:spLocks/>
            </p:cNvSpPr>
            <p:nvPr/>
          </p:nvSpPr>
          <p:spPr bwMode="auto">
            <a:xfrm rot="16260000" flipV="1">
              <a:off x="2350577" y="326741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9" name="Freeform 7"/>
            <p:cNvSpPr>
              <a:spLocks/>
            </p:cNvSpPr>
            <p:nvPr/>
          </p:nvSpPr>
          <p:spPr bwMode="auto">
            <a:xfrm rot="16260000" flipV="1">
              <a:off x="1706587" y="219145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0" name="Freeform 7"/>
            <p:cNvSpPr>
              <a:spLocks/>
            </p:cNvSpPr>
            <p:nvPr/>
          </p:nvSpPr>
          <p:spPr bwMode="auto">
            <a:xfrm rot="16260000" flipV="1">
              <a:off x="1706587" y="219145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" name="Freeform 7"/>
            <p:cNvSpPr>
              <a:spLocks/>
            </p:cNvSpPr>
            <p:nvPr/>
          </p:nvSpPr>
          <p:spPr bwMode="auto">
            <a:xfrm rot="16260000" flipV="1">
              <a:off x="1858987" y="234385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" name="Freeform 7"/>
            <p:cNvSpPr>
              <a:spLocks/>
            </p:cNvSpPr>
            <p:nvPr/>
          </p:nvSpPr>
          <p:spPr bwMode="auto">
            <a:xfrm rot="16260000" flipV="1">
              <a:off x="1706587" y="219145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3" name="Freeform 7"/>
            <p:cNvSpPr>
              <a:spLocks/>
            </p:cNvSpPr>
            <p:nvPr/>
          </p:nvSpPr>
          <p:spPr bwMode="auto">
            <a:xfrm rot="16260000" flipV="1">
              <a:off x="1858987" y="234385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" name="Freeform 7"/>
            <p:cNvSpPr>
              <a:spLocks/>
            </p:cNvSpPr>
            <p:nvPr/>
          </p:nvSpPr>
          <p:spPr bwMode="auto">
            <a:xfrm rot="16260000" flipV="1">
              <a:off x="2011387" y="249625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5" name="Freeform 7"/>
            <p:cNvSpPr>
              <a:spLocks/>
            </p:cNvSpPr>
            <p:nvPr/>
          </p:nvSpPr>
          <p:spPr bwMode="auto">
            <a:xfrm rot="16260000" flipV="1">
              <a:off x="1847379" y="2115667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6" name="Freeform 7"/>
            <p:cNvSpPr>
              <a:spLocks/>
            </p:cNvSpPr>
            <p:nvPr/>
          </p:nvSpPr>
          <p:spPr bwMode="auto">
            <a:xfrm rot="16260000" flipV="1">
              <a:off x="1999779" y="2268067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7" name="Freeform 7"/>
            <p:cNvSpPr>
              <a:spLocks/>
            </p:cNvSpPr>
            <p:nvPr/>
          </p:nvSpPr>
          <p:spPr bwMode="auto">
            <a:xfrm rot="16260000" flipV="1">
              <a:off x="1988171" y="203987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8" name="Freeform 7"/>
            <p:cNvSpPr>
              <a:spLocks/>
            </p:cNvSpPr>
            <p:nvPr/>
          </p:nvSpPr>
          <p:spPr bwMode="auto">
            <a:xfrm rot="16260000" flipV="1">
              <a:off x="2401208" y="219227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9" name="Freeform 7"/>
            <p:cNvSpPr>
              <a:spLocks/>
            </p:cNvSpPr>
            <p:nvPr/>
          </p:nvSpPr>
          <p:spPr bwMode="auto">
            <a:xfrm rot="16260000" flipV="1">
              <a:off x="1519009" y="2420467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0" name="Freeform 7"/>
            <p:cNvSpPr>
              <a:spLocks/>
            </p:cNvSpPr>
            <p:nvPr/>
          </p:nvSpPr>
          <p:spPr bwMode="auto">
            <a:xfrm rot="16260000" flipV="1">
              <a:off x="1779646" y="2420467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" name="Freeform 7"/>
            <p:cNvSpPr>
              <a:spLocks/>
            </p:cNvSpPr>
            <p:nvPr/>
          </p:nvSpPr>
          <p:spPr bwMode="auto">
            <a:xfrm rot="16260000" flipV="1">
              <a:off x="2427302" y="228509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" name="Freeform 7"/>
            <p:cNvSpPr>
              <a:spLocks/>
            </p:cNvSpPr>
            <p:nvPr/>
          </p:nvSpPr>
          <p:spPr bwMode="auto">
            <a:xfrm rot="16260000" flipV="1">
              <a:off x="2084446" y="2725267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3" name="Freeform 7"/>
            <p:cNvSpPr>
              <a:spLocks/>
            </p:cNvSpPr>
            <p:nvPr/>
          </p:nvSpPr>
          <p:spPr bwMode="auto">
            <a:xfrm rot="16260000" flipV="1">
              <a:off x="2456762" y="2423104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4" name="Freeform 7"/>
            <p:cNvSpPr>
              <a:spLocks/>
            </p:cNvSpPr>
            <p:nvPr/>
          </p:nvSpPr>
          <p:spPr bwMode="auto">
            <a:xfrm rot="16260000" flipV="1">
              <a:off x="2404302" y="218113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5" name="Freeform 7"/>
            <p:cNvSpPr>
              <a:spLocks/>
            </p:cNvSpPr>
            <p:nvPr/>
          </p:nvSpPr>
          <p:spPr bwMode="auto">
            <a:xfrm rot="16260000" flipV="1">
              <a:off x="2556702" y="233353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6" name="Freeform 7"/>
            <p:cNvSpPr>
              <a:spLocks/>
            </p:cNvSpPr>
            <p:nvPr/>
          </p:nvSpPr>
          <p:spPr bwMode="auto">
            <a:xfrm rot="16260000" flipV="1">
              <a:off x="1413178" y="229785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7" name="Freeform 7"/>
            <p:cNvSpPr>
              <a:spLocks/>
            </p:cNvSpPr>
            <p:nvPr/>
          </p:nvSpPr>
          <p:spPr bwMode="auto">
            <a:xfrm rot="16260000" flipV="1">
              <a:off x="1565578" y="245025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8" name="Freeform 7"/>
            <p:cNvSpPr>
              <a:spLocks/>
            </p:cNvSpPr>
            <p:nvPr/>
          </p:nvSpPr>
          <p:spPr bwMode="auto">
            <a:xfrm rot="16260000" flipV="1">
              <a:off x="1717978" y="260265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Freeform 7"/>
            <p:cNvSpPr>
              <a:spLocks/>
            </p:cNvSpPr>
            <p:nvPr/>
          </p:nvSpPr>
          <p:spPr bwMode="auto">
            <a:xfrm rot="16260000" flipV="1">
              <a:off x="1870378" y="275505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0" name="Freeform 7"/>
            <p:cNvSpPr>
              <a:spLocks/>
            </p:cNvSpPr>
            <p:nvPr/>
          </p:nvSpPr>
          <p:spPr bwMode="auto">
            <a:xfrm rot="16260000" flipV="1">
              <a:off x="2609162" y="2575504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" name="Freeform 7"/>
            <p:cNvSpPr>
              <a:spLocks/>
            </p:cNvSpPr>
            <p:nvPr/>
          </p:nvSpPr>
          <p:spPr bwMode="auto">
            <a:xfrm rot="16260000" flipV="1">
              <a:off x="2761562" y="2727904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" name="Freeform 7"/>
            <p:cNvSpPr>
              <a:spLocks/>
            </p:cNvSpPr>
            <p:nvPr/>
          </p:nvSpPr>
          <p:spPr bwMode="auto">
            <a:xfrm rot="16260000" flipV="1">
              <a:off x="2020003" y="277783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" name="Freeform 7"/>
            <p:cNvSpPr>
              <a:spLocks/>
            </p:cNvSpPr>
            <p:nvPr/>
          </p:nvSpPr>
          <p:spPr bwMode="auto">
            <a:xfrm rot="16260000" flipV="1">
              <a:off x="2020003" y="277783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4" name="Freeform 7"/>
            <p:cNvSpPr>
              <a:spLocks/>
            </p:cNvSpPr>
            <p:nvPr/>
          </p:nvSpPr>
          <p:spPr bwMode="auto">
            <a:xfrm rot="16260000" flipV="1">
              <a:off x="2172403" y="293023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" name="Freeform 7"/>
            <p:cNvSpPr>
              <a:spLocks/>
            </p:cNvSpPr>
            <p:nvPr/>
          </p:nvSpPr>
          <p:spPr bwMode="auto">
            <a:xfrm rot="16260000" flipV="1">
              <a:off x="2020003" y="277783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" name="Freeform 7"/>
            <p:cNvSpPr>
              <a:spLocks/>
            </p:cNvSpPr>
            <p:nvPr/>
          </p:nvSpPr>
          <p:spPr bwMode="auto">
            <a:xfrm rot="16260000" flipV="1">
              <a:off x="2172403" y="293023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" name="Freeform 7"/>
            <p:cNvSpPr>
              <a:spLocks/>
            </p:cNvSpPr>
            <p:nvPr/>
          </p:nvSpPr>
          <p:spPr bwMode="auto">
            <a:xfrm rot="16260000" flipV="1">
              <a:off x="2324803" y="308263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8" name="Freeform 7"/>
            <p:cNvSpPr>
              <a:spLocks/>
            </p:cNvSpPr>
            <p:nvPr/>
          </p:nvSpPr>
          <p:spPr bwMode="auto">
            <a:xfrm rot="16260000" flipV="1">
              <a:off x="2160795" y="270204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9" name="Freeform 7"/>
            <p:cNvSpPr>
              <a:spLocks/>
            </p:cNvSpPr>
            <p:nvPr/>
          </p:nvSpPr>
          <p:spPr bwMode="auto">
            <a:xfrm rot="16260000" flipV="1">
              <a:off x="2313195" y="285444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0" name="Freeform 7"/>
            <p:cNvSpPr>
              <a:spLocks/>
            </p:cNvSpPr>
            <p:nvPr/>
          </p:nvSpPr>
          <p:spPr bwMode="auto">
            <a:xfrm rot="16260000" flipV="1">
              <a:off x="2301587" y="262626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1" name="Freeform 7"/>
            <p:cNvSpPr>
              <a:spLocks/>
            </p:cNvSpPr>
            <p:nvPr/>
          </p:nvSpPr>
          <p:spPr bwMode="auto">
            <a:xfrm rot="16260000" flipV="1">
              <a:off x="2714624" y="277866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2" name="Freeform 7"/>
            <p:cNvSpPr>
              <a:spLocks/>
            </p:cNvSpPr>
            <p:nvPr/>
          </p:nvSpPr>
          <p:spPr bwMode="auto">
            <a:xfrm rot="16260000" flipV="1">
              <a:off x="1832425" y="300684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3" name="Freeform 7"/>
            <p:cNvSpPr>
              <a:spLocks/>
            </p:cNvSpPr>
            <p:nvPr/>
          </p:nvSpPr>
          <p:spPr bwMode="auto">
            <a:xfrm rot="16260000" flipV="1">
              <a:off x="2093062" y="300684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4" name="Freeform 7"/>
            <p:cNvSpPr>
              <a:spLocks/>
            </p:cNvSpPr>
            <p:nvPr/>
          </p:nvSpPr>
          <p:spPr bwMode="auto">
            <a:xfrm rot="16260000" flipV="1">
              <a:off x="2740718" y="2871477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Freeform 7"/>
            <p:cNvSpPr>
              <a:spLocks/>
            </p:cNvSpPr>
            <p:nvPr/>
          </p:nvSpPr>
          <p:spPr bwMode="auto">
            <a:xfrm rot="16260000" flipV="1">
              <a:off x="2397862" y="331164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" name="Freeform 7"/>
            <p:cNvSpPr>
              <a:spLocks/>
            </p:cNvSpPr>
            <p:nvPr/>
          </p:nvSpPr>
          <p:spPr bwMode="auto">
            <a:xfrm rot="16260000" flipV="1">
              <a:off x="2770178" y="300948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7" name="Freeform 7"/>
            <p:cNvSpPr>
              <a:spLocks/>
            </p:cNvSpPr>
            <p:nvPr/>
          </p:nvSpPr>
          <p:spPr bwMode="auto">
            <a:xfrm rot="16260000" flipV="1">
              <a:off x="2717718" y="276751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8" name="Freeform 7"/>
            <p:cNvSpPr>
              <a:spLocks/>
            </p:cNvSpPr>
            <p:nvPr/>
          </p:nvSpPr>
          <p:spPr bwMode="auto">
            <a:xfrm rot="16260000" flipV="1">
              <a:off x="2870118" y="291991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9" name="Freeform 7"/>
            <p:cNvSpPr>
              <a:spLocks/>
            </p:cNvSpPr>
            <p:nvPr/>
          </p:nvSpPr>
          <p:spPr bwMode="auto">
            <a:xfrm rot="16260000" flipV="1">
              <a:off x="1726594" y="288424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0" name="Freeform 7"/>
            <p:cNvSpPr>
              <a:spLocks/>
            </p:cNvSpPr>
            <p:nvPr/>
          </p:nvSpPr>
          <p:spPr bwMode="auto">
            <a:xfrm rot="16260000" flipV="1">
              <a:off x="1878994" y="303664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1" name="Freeform 7"/>
            <p:cNvSpPr>
              <a:spLocks/>
            </p:cNvSpPr>
            <p:nvPr/>
          </p:nvSpPr>
          <p:spPr bwMode="auto">
            <a:xfrm rot="16260000" flipV="1">
              <a:off x="2031394" y="318904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2" name="Freeform 7"/>
            <p:cNvSpPr>
              <a:spLocks/>
            </p:cNvSpPr>
            <p:nvPr/>
          </p:nvSpPr>
          <p:spPr bwMode="auto">
            <a:xfrm rot="16260000" flipV="1">
              <a:off x="2183794" y="334144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3" name="Freeform 7"/>
            <p:cNvSpPr>
              <a:spLocks/>
            </p:cNvSpPr>
            <p:nvPr/>
          </p:nvSpPr>
          <p:spPr bwMode="auto">
            <a:xfrm rot="16260000" flipV="1">
              <a:off x="2922578" y="316188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4" name="Freeform 7"/>
            <p:cNvSpPr>
              <a:spLocks/>
            </p:cNvSpPr>
            <p:nvPr/>
          </p:nvSpPr>
          <p:spPr bwMode="auto">
            <a:xfrm rot="16260000" flipV="1">
              <a:off x="3074978" y="331428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5" name="Freeform 7"/>
            <p:cNvSpPr>
              <a:spLocks/>
            </p:cNvSpPr>
            <p:nvPr/>
          </p:nvSpPr>
          <p:spPr bwMode="auto">
            <a:xfrm rot="16260000" flipV="1">
              <a:off x="621921" y="269110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6" name="Freeform 7"/>
            <p:cNvSpPr>
              <a:spLocks/>
            </p:cNvSpPr>
            <p:nvPr/>
          </p:nvSpPr>
          <p:spPr bwMode="auto">
            <a:xfrm rot="16260000" flipV="1">
              <a:off x="621921" y="269110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7" name="Freeform 7"/>
            <p:cNvSpPr>
              <a:spLocks/>
            </p:cNvSpPr>
            <p:nvPr/>
          </p:nvSpPr>
          <p:spPr bwMode="auto">
            <a:xfrm rot="16260000" flipV="1">
              <a:off x="774321" y="284350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8" name="Freeform 7"/>
            <p:cNvSpPr>
              <a:spLocks/>
            </p:cNvSpPr>
            <p:nvPr/>
          </p:nvSpPr>
          <p:spPr bwMode="auto">
            <a:xfrm rot="16260000" flipV="1">
              <a:off x="621921" y="269110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" name="Freeform 7"/>
            <p:cNvSpPr>
              <a:spLocks/>
            </p:cNvSpPr>
            <p:nvPr/>
          </p:nvSpPr>
          <p:spPr bwMode="auto">
            <a:xfrm rot="16260000" flipV="1">
              <a:off x="774321" y="284350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" name="Freeform 7"/>
            <p:cNvSpPr>
              <a:spLocks/>
            </p:cNvSpPr>
            <p:nvPr/>
          </p:nvSpPr>
          <p:spPr bwMode="auto">
            <a:xfrm rot="16260000" flipV="1">
              <a:off x="926721" y="299590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" name="Freeform 7"/>
            <p:cNvSpPr>
              <a:spLocks/>
            </p:cNvSpPr>
            <p:nvPr/>
          </p:nvSpPr>
          <p:spPr bwMode="auto">
            <a:xfrm rot="16260000" flipV="1">
              <a:off x="762713" y="261531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2" name="Freeform 7"/>
            <p:cNvSpPr>
              <a:spLocks/>
            </p:cNvSpPr>
            <p:nvPr/>
          </p:nvSpPr>
          <p:spPr bwMode="auto">
            <a:xfrm rot="16260000" flipV="1">
              <a:off x="915113" y="276771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" name="Freeform 7"/>
            <p:cNvSpPr>
              <a:spLocks/>
            </p:cNvSpPr>
            <p:nvPr/>
          </p:nvSpPr>
          <p:spPr bwMode="auto">
            <a:xfrm rot="16260000" flipV="1">
              <a:off x="903505" y="253952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4" name="Freeform 7"/>
            <p:cNvSpPr>
              <a:spLocks/>
            </p:cNvSpPr>
            <p:nvPr/>
          </p:nvSpPr>
          <p:spPr bwMode="auto">
            <a:xfrm rot="16260000" flipV="1">
              <a:off x="1316542" y="269192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5" name="Freeform 7"/>
            <p:cNvSpPr>
              <a:spLocks/>
            </p:cNvSpPr>
            <p:nvPr/>
          </p:nvSpPr>
          <p:spPr bwMode="auto">
            <a:xfrm rot="16260000" flipV="1">
              <a:off x="434343" y="292011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6" name="Freeform 7"/>
            <p:cNvSpPr>
              <a:spLocks/>
            </p:cNvSpPr>
            <p:nvPr/>
          </p:nvSpPr>
          <p:spPr bwMode="auto">
            <a:xfrm rot="16260000" flipV="1">
              <a:off x="694980" y="292011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7" name="Freeform 7"/>
            <p:cNvSpPr>
              <a:spLocks/>
            </p:cNvSpPr>
            <p:nvPr/>
          </p:nvSpPr>
          <p:spPr bwMode="auto">
            <a:xfrm rot="16260000" flipV="1">
              <a:off x="1342636" y="278474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8" name="Freeform 7"/>
            <p:cNvSpPr>
              <a:spLocks/>
            </p:cNvSpPr>
            <p:nvPr/>
          </p:nvSpPr>
          <p:spPr bwMode="auto">
            <a:xfrm rot="16260000" flipV="1">
              <a:off x="999780" y="322491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9" name="Freeform 7"/>
            <p:cNvSpPr>
              <a:spLocks/>
            </p:cNvSpPr>
            <p:nvPr/>
          </p:nvSpPr>
          <p:spPr bwMode="auto">
            <a:xfrm rot="16260000" flipV="1">
              <a:off x="1372096" y="292274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0" name="Freeform 7"/>
            <p:cNvSpPr>
              <a:spLocks/>
            </p:cNvSpPr>
            <p:nvPr/>
          </p:nvSpPr>
          <p:spPr bwMode="auto">
            <a:xfrm rot="16260000" flipV="1">
              <a:off x="1319636" y="268077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1" name="Freeform 7"/>
            <p:cNvSpPr>
              <a:spLocks/>
            </p:cNvSpPr>
            <p:nvPr/>
          </p:nvSpPr>
          <p:spPr bwMode="auto">
            <a:xfrm rot="16260000" flipV="1">
              <a:off x="1472036" y="283317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2" name="Freeform 7"/>
            <p:cNvSpPr>
              <a:spLocks/>
            </p:cNvSpPr>
            <p:nvPr/>
          </p:nvSpPr>
          <p:spPr bwMode="auto">
            <a:xfrm rot="16260000" flipV="1">
              <a:off x="328512" y="279750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" name="Freeform 7"/>
            <p:cNvSpPr>
              <a:spLocks/>
            </p:cNvSpPr>
            <p:nvPr/>
          </p:nvSpPr>
          <p:spPr bwMode="auto">
            <a:xfrm rot="16260000" flipV="1">
              <a:off x="480912" y="294990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4" name="Freeform 7"/>
            <p:cNvSpPr>
              <a:spLocks/>
            </p:cNvSpPr>
            <p:nvPr/>
          </p:nvSpPr>
          <p:spPr bwMode="auto">
            <a:xfrm rot="16260000" flipV="1">
              <a:off x="633312" y="310230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5" name="Freeform 7"/>
            <p:cNvSpPr>
              <a:spLocks/>
            </p:cNvSpPr>
            <p:nvPr/>
          </p:nvSpPr>
          <p:spPr bwMode="auto">
            <a:xfrm rot="16260000" flipV="1">
              <a:off x="785712" y="325470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6" name="Freeform 7"/>
            <p:cNvSpPr>
              <a:spLocks/>
            </p:cNvSpPr>
            <p:nvPr/>
          </p:nvSpPr>
          <p:spPr bwMode="auto">
            <a:xfrm rot="16260000" flipV="1">
              <a:off x="1524496" y="307514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7" name="Freeform 7"/>
            <p:cNvSpPr>
              <a:spLocks/>
            </p:cNvSpPr>
            <p:nvPr/>
          </p:nvSpPr>
          <p:spPr bwMode="auto">
            <a:xfrm rot="16260000" flipV="1">
              <a:off x="1676896" y="322754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 rot="16260000" flipV="1">
              <a:off x="1233968" y="159193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9" name="Freeform 7"/>
            <p:cNvSpPr>
              <a:spLocks/>
            </p:cNvSpPr>
            <p:nvPr/>
          </p:nvSpPr>
          <p:spPr bwMode="auto">
            <a:xfrm rot="16260000" flipV="1">
              <a:off x="1386368" y="174433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0" name="Freeform 7"/>
            <p:cNvSpPr>
              <a:spLocks/>
            </p:cNvSpPr>
            <p:nvPr/>
          </p:nvSpPr>
          <p:spPr bwMode="auto">
            <a:xfrm rot="16260000" flipV="1">
              <a:off x="1538768" y="189673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1" name="Freeform 7"/>
            <p:cNvSpPr>
              <a:spLocks/>
            </p:cNvSpPr>
            <p:nvPr/>
          </p:nvSpPr>
          <p:spPr bwMode="auto">
            <a:xfrm rot="16260000" flipV="1">
              <a:off x="1691168" y="204913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2" name="Freeform 7"/>
            <p:cNvSpPr>
              <a:spLocks/>
            </p:cNvSpPr>
            <p:nvPr/>
          </p:nvSpPr>
          <p:spPr bwMode="auto">
            <a:xfrm rot="16260000" flipV="1">
              <a:off x="1233968" y="159193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3" name="Freeform 7"/>
            <p:cNvSpPr>
              <a:spLocks/>
            </p:cNvSpPr>
            <p:nvPr/>
          </p:nvSpPr>
          <p:spPr bwMode="auto">
            <a:xfrm rot="16260000" flipV="1">
              <a:off x="1386368" y="174433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4" name="Freeform 7"/>
            <p:cNvSpPr>
              <a:spLocks/>
            </p:cNvSpPr>
            <p:nvPr/>
          </p:nvSpPr>
          <p:spPr bwMode="auto">
            <a:xfrm rot="16260000" flipV="1">
              <a:off x="1538768" y="189673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5" name="Freeform 7"/>
            <p:cNvSpPr>
              <a:spLocks/>
            </p:cNvSpPr>
            <p:nvPr/>
          </p:nvSpPr>
          <p:spPr bwMode="auto">
            <a:xfrm rot="16260000" flipV="1">
              <a:off x="1691168" y="204913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6" name="Freeform 7"/>
            <p:cNvSpPr>
              <a:spLocks/>
            </p:cNvSpPr>
            <p:nvPr/>
          </p:nvSpPr>
          <p:spPr bwMode="auto">
            <a:xfrm rot="16260000" flipV="1">
              <a:off x="1843568" y="220153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7" name="Freeform 7"/>
            <p:cNvSpPr>
              <a:spLocks/>
            </p:cNvSpPr>
            <p:nvPr/>
          </p:nvSpPr>
          <p:spPr bwMode="auto">
            <a:xfrm rot="16260000" flipV="1">
              <a:off x="1386368" y="174433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8" name="Freeform 7"/>
            <p:cNvSpPr>
              <a:spLocks/>
            </p:cNvSpPr>
            <p:nvPr/>
          </p:nvSpPr>
          <p:spPr bwMode="auto">
            <a:xfrm rot="16260000" flipV="1">
              <a:off x="1538768" y="189673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9" name="Freeform 7"/>
            <p:cNvSpPr>
              <a:spLocks/>
            </p:cNvSpPr>
            <p:nvPr/>
          </p:nvSpPr>
          <p:spPr bwMode="auto">
            <a:xfrm rot="16260000" flipV="1">
              <a:off x="1691168" y="204913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" name="Freeform 7"/>
            <p:cNvSpPr>
              <a:spLocks/>
            </p:cNvSpPr>
            <p:nvPr/>
          </p:nvSpPr>
          <p:spPr bwMode="auto">
            <a:xfrm rot="16260000" flipV="1">
              <a:off x="1843568" y="220153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1" name="Freeform 7"/>
            <p:cNvSpPr>
              <a:spLocks/>
            </p:cNvSpPr>
            <p:nvPr/>
          </p:nvSpPr>
          <p:spPr bwMode="auto">
            <a:xfrm rot="16260000" flipV="1">
              <a:off x="1995968" y="235393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2" name="Freeform 7"/>
            <p:cNvSpPr>
              <a:spLocks/>
            </p:cNvSpPr>
            <p:nvPr/>
          </p:nvSpPr>
          <p:spPr bwMode="auto">
            <a:xfrm rot="16260000" flipV="1">
              <a:off x="1527160" y="166854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" name="Freeform 7"/>
            <p:cNvSpPr>
              <a:spLocks/>
            </p:cNvSpPr>
            <p:nvPr/>
          </p:nvSpPr>
          <p:spPr bwMode="auto">
            <a:xfrm rot="16260000" flipV="1">
              <a:off x="1679560" y="182094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" name="Freeform 7"/>
            <p:cNvSpPr>
              <a:spLocks/>
            </p:cNvSpPr>
            <p:nvPr/>
          </p:nvSpPr>
          <p:spPr bwMode="auto">
            <a:xfrm rot="16260000" flipV="1">
              <a:off x="1831960" y="197334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5" name="Freeform 7"/>
            <p:cNvSpPr>
              <a:spLocks/>
            </p:cNvSpPr>
            <p:nvPr/>
          </p:nvSpPr>
          <p:spPr bwMode="auto">
            <a:xfrm rot="16260000" flipV="1">
              <a:off x="1984360" y="212574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6" name="Freeform 7"/>
            <p:cNvSpPr>
              <a:spLocks/>
            </p:cNvSpPr>
            <p:nvPr/>
          </p:nvSpPr>
          <p:spPr bwMode="auto">
            <a:xfrm rot="16260000" flipV="1">
              <a:off x="1667952" y="1592757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7" name="Freeform 7"/>
            <p:cNvSpPr>
              <a:spLocks/>
            </p:cNvSpPr>
            <p:nvPr/>
          </p:nvSpPr>
          <p:spPr bwMode="auto">
            <a:xfrm rot="16260000" flipV="1">
              <a:off x="1820352" y="1745157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8" name="Freeform 7"/>
            <p:cNvSpPr>
              <a:spLocks/>
            </p:cNvSpPr>
            <p:nvPr/>
          </p:nvSpPr>
          <p:spPr bwMode="auto">
            <a:xfrm rot="16260000" flipV="1">
              <a:off x="1972752" y="1897557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9" name="Freeform 7"/>
            <p:cNvSpPr>
              <a:spLocks/>
            </p:cNvSpPr>
            <p:nvPr/>
          </p:nvSpPr>
          <p:spPr bwMode="auto">
            <a:xfrm rot="16260000" flipV="1">
              <a:off x="2385789" y="2049957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0" name="Freeform 7"/>
            <p:cNvSpPr>
              <a:spLocks/>
            </p:cNvSpPr>
            <p:nvPr/>
          </p:nvSpPr>
          <p:spPr bwMode="auto">
            <a:xfrm rot="16260000" flipV="1">
              <a:off x="1351190" y="212574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1" name="Freeform 7"/>
            <p:cNvSpPr>
              <a:spLocks/>
            </p:cNvSpPr>
            <p:nvPr/>
          </p:nvSpPr>
          <p:spPr bwMode="auto">
            <a:xfrm rot="16260000" flipV="1">
              <a:off x="1503590" y="227814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2" name="Freeform 7"/>
            <p:cNvSpPr>
              <a:spLocks/>
            </p:cNvSpPr>
            <p:nvPr/>
          </p:nvSpPr>
          <p:spPr bwMode="auto">
            <a:xfrm rot="16260000" flipV="1">
              <a:off x="1245359" y="2003137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3" name="Freeform 7"/>
            <p:cNvSpPr>
              <a:spLocks/>
            </p:cNvSpPr>
            <p:nvPr/>
          </p:nvSpPr>
          <p:spPr bwMode="auto">
            <a:xfrm rot="16260000" flipV="1">
              <a:off x="1764227" y="227814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" name="Freeform 7"/>
            <p:cNvSpPr>
              <a:spLocks/>
            </p:cNvSpPr>
            <p:nvPr/>
          </p:nvSpPr>
          <p:spPr bwMode="auto">
            <a:xfrm rot="16260000" flipV="1">
              <a:off x="2411883" y="2142774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5" name="Freeform 7"/>
            <p:cNvSpPr>
              <a:spLocks/>
            </p:cNvSpPr>
            <p:nvPr/>
          </p:nvSpPr>
          <p:spPr bwMode="auto">
            <a:xfrm rot="16260000" flipV="1">
              <a:off x="2069027" y="258294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6" name="Freeform 7"/>
            <p:cNvSpPr>
              <a:spLocks/>
            </p:cNvSpPr>
            <p:nvPr/>
          </p:nvSpPr>
          <p:spPr bwMode="auto">
            <a:xfrm rot="16260000" flipV="1">
              <a:off x="2441343" y="228078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7" name="Freeform 7"/>
            <p:cNvSpPr>
              <a:spLocks/>
            </p:cNvSpPr>
            <p:nvPr/>
          </p:nvSpPr>
          <p:spPr bwMode="auto">
            <a:xfrm rot="16260000" flipV="1">
              <a:off x="1931683" y="158161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8" name="Freeform 7"/>
            <p:cNvSpPr>
              <a:spLocks/>
            </p:cNvSpPr>
            <p:nvPr/>
          </p:nvSpPr>
          <p:spPr bwMode="auto">
            <a:xfrm rot="16260000" flipV="1">
              <a:off x="2084083" y="173401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9" name="Freeform 7"/>
            <p:cNvSpPr>
              <a:spLocks/>
            </p:cNvSpPr>
            <p:nvPr/>
          </p:nvSpPr>
          <p:spPr bwMode="auto">
            <a:xfrm rot="16260000" flipV="1">
              <a:off x="2236483" y="188641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0" name="Freeform 7"/>
            <p:cNvSpPr>
              <a:spLocks/>
            </p:cNvSpPr>
            <p:nvPr/>
          </p:nvSpPr>
          <p:spPr bwMode="auto">
            <a:xfrm rot="16260000" flipV="1">
              <a:off x="2388883" y="203881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1" name="Freeform 7"/>
            <p:cNvSpPr>
              <a:spLocks/>
            </p:cNvSpPr>
            <p:nvPr/>
          </p:nvSpPr>
          <p:spPr bwMode="auto">
            <a:xfrm rot="16260000" flipV="1">
              <a:off x="2541283" y="219121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2" name="Freeform 7"/>
            <p:cNvSpPr>
              <a:spLocks/>
            </p:cNvSpPr>
            <p:nvPr/>
          </p:nvSpPr>
          <p:spPr bwMode="auto">
            <a:xfrm rot="16260000" flipV="1">
              <a:off x="1397759" y="2155537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3" name="Freeform 7"/>
            <p:cNvSpPr>
              <a:spLocks/>
            </p:cNvSpPr>
            <p:nvPr/>
          </p:nvSpPr>
          <p:spPr bwMode="auto">
            <a:xfrm rot="16260000" flipV="1">
              <a:off x="1550159" y="2307937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4" name="Freeform 7"/>
            <p:cNvSpPr>
              <a:spLocks/>
            </p:cNvSpPr>
            <p:nvPr/>
          </p:nvSpPr>
          <p:spPr bwMode="auto">
            <a:xfrm rot="16260000" flipV="1">
              <a:off x="1702559" y="2460337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5" name="Freeform 7"/>
            <p:cNvSpPr>
              <a:spLocks/>
            </p:cNvSpPr>
            <p:nvPr/>
          </p:nvSpPr>
          <p:spPr bwMode="auto">
            <a:xfrm rot="16260000" flipV="1">
              <a:off x="1854959" y="2612737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6" name="Freeform 7"/>
            <p:cNvSpPr>
              <a:spLocks/>
            </p:cNvSpPr>
            <p:nvPr/>
          </p:nvSpPr>
          <p:spPr bwMode="auto">
            <a:xfrm rot="16260000" flipV="1">
              <a:off x="2593743" y="243318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7" name="Freeform 7"/>
            <p:cNvSpPr>
              <a:spLocks/>
            </p:cNvSpPr>
            <p:nvPr/>
          </p:nvSpPr>
          <p:spPr bwMode="auto">
            <a:xfrm rot="16260000" flipV="1">
              <a:off x="2746143" y="258558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8" name="Freeform 7"/>
            <p:cNvSpPr>
              <a:spLocks/>
            </p:cNvSpPr>
            <p:nvPr/>
          </p:nvSpPr>
          <p:spPr bwMode="auto">
            <a:xfrm rot="16260000" flipV="1">
              <a:off x="2254553" y="166202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9" name="Freeform 7"/>
            <p:cNvSpPr>
              <a:spLocks/>
            </p:cNvSpPr>
            <p:nvPr/>
          </p:nvSpPr>
          <p:spPr bwMode="auto">
            <a:xfrm rot="16260000" flipV="1">
              <a:off x="2254553" y="166202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0" name="Freeform 7"/>
            <p:cNvSpPr>
              <a:spLocks/>
            </p:cNvSpPr>
            <p:nvPr/>
          </p:nvSpPr>
          <p:spPr bwMode="auto">
            <a:xfrm rot="16260000" flipV="1">
              <a:off x="2406953" y="181442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1" name="Freeform 7"/>
            <p:cNvSpPr>
              <a:spLocks/>
            </p:cNvSpPr>
            <p:nvPr/>
          </p:nvSpPr>
          <p:spPr bwMode="auto">
            <a:xfrm rot="16260000" flipV="1">
              <a:off x="2395345" y="158623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2" name="Freeform 7"/>
            <p:cNvSpPr>
              <a:spLocks/>
            </p:cNvSpPr>
            <p:nvPr/>
          </p:nvSpPr>
          <p:spPr bwMode="auto">
            <a:xfrm rot="16260000" flipV="1">
              <a:off x="1914575" y="173863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3" name="Freeform 7"/>
            <p:cNvSpPr>
              <a:spLocks/>
            </p:cNvSpPr>
            <p:nvPr/>
          </p:nvSpPr>
          <p:spPr bwMode="auto">
            <a:xfrm rot="16260000" flipV="1">
              <a:off x="2175212" y="173863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4" name="Freeform 7"/>
            <p:cNvSpPr>
              <a:spLocks/>
            </p:cNvSpPr>
            <p:nvPr/>
          </p:nvSpPr>
          <p:spPr bwMode="auto">
            <a:xfrm rot="16260000" flipV="1">
              <a:off x="2822868" y="160325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5" name="Freeform 7"/>
            <p:cNvSpPr>
              <a:spLocks/>
            </p:cNvSpPr>
            <p:nvPr/>
          </p:nvSpPr>
          <p:spPr bwMode="auto">
            <a:xfrm rot="16260000" flipV="1">
              <a:off x="2480012" y="204343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6" name="Freeform 7"/>
            <p:cNvSpPr>
              <a:spLocks/>
            </p:cNvSpPr>
            <p:nvPr/>
          </p:nvSpPr>
          <p:spPr bwMode="auto">
            <a:xfrm rot="16260000" flipV="1">
              <a:off x="2852328" y="174126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7" name="Freeform 7"/>
            <p:cNvSpPr>
              <a:spLocks/>
            </p:cNvSpPr>
            <p:nvPr/>
          </p:nvSpPr>
          <p:spPr bwMode="auto">
            <a:xfrm rot="16260000" flipV="1">
              <a:off x="2952268" y="1651697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8" name="Freeform 7"/>
            <p:cNvSpPr>
              <a:spLocks/>
            </p:cNvSpPr>
            <p:nvPr/>
          </p:nvSpPr>
          <p:spPr bwMode="auto">
            <a:xfrm rot="16260000" flipV="1">
              <a:off x="1808744" y="161602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9" name="Freeform 7"/>
            <p:cNvSpPr>
              <a:spLocks/>
            </p:cNvSpPr>
            <p:nvPr/>
          </p:nvSpPr>
          <p:spPr bwMode="auto">
            <a:xfrm rot="16260000" flipV="1">
              <a:off x="1961144" y="176842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0" name="Freeform 7"/>
            <p:cNvSpPr>
              <a:spLocks/>
            </p:cNvSpPr>
            <p:nvPr/>
          </p:nvSpPr>
          <p:spPr bwMode="auto">
            <a:xfrm rot="16260000" flipV="1">
              <a:off x="2113544" y="192082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1" name="Freeform 7"/>
            <p:cNvSpPr>
              <a:spLocks/>
            </p:cNvSpPr>
            <p:nvPr/>
          </p:nvSpPr>
          <p:spPr bwMode="auto">
            <a:xfrm rot="16260000" flipV="1">
              <a:off x="2265944" y="207322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2" name="Freeform 7"/>
            <p:cNvSpPr>
              <a:spLocks/>
            </p:cNvSpPr>
            <p:nvPr/>
          </p:nvSpPr>
          <p:spPr bwMode="auto">
            <a:xfrm rot="16260000" flipV="1">
              <a:off x="3004728" y="189366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3" name="Freeform 7"/>
            <p:cNvSpPr>
              <a:spLocks/>
            </p:cNvSpPr>
            <p:nvPr/>
          </p:nvSpPr>
          <p:spPr bwMode="auto">
            <a:xfrm rot="16260000" flipV="1">
              <a:off x="3157128" y="204606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4" name="Freeform 7"/>
            <p:cNvSpPr>
              <a:spLocks/>
            </p:cNvSpPr>
            <p:nvPr/>
          </p:nvSpPr>
          <p:spPr bwMode="auto">
            <a:xfrm rot="16260000" flipV="1">
              <a:off x="2415569" y="209600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5" name="Freeform 7"/>
            <p:cNvSpPr>
              <a:spLocks/>
            </p:cNvSpPr>
            <p:nvPr/>
          </p:nvSpPr>
          <p:spPr bwMode="auto">
            <a:xfrm rot="16260000" flipV="1">
              <a:off x="2415569" y="209600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6" name="Freeform 7"/>
            <p:cNvSpPr>
              <a:spLocks/>
            </p:cNvSpPr>
            <p:nvPr/>
          </p:nvSpPr>
          <p:spPr bwMode="auto">
            <a:xfrm rot="16260000" flipV="1">
              <a:off x="2567969" y="224840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7" name="Freeform 7"/>
            <p:cNvSpPr>
              <a:spLocks/>
            </p:cNvSpPr>
            <p:nvPr/>
          </p:nvSpPr>
          <p:spPr bwMode="auto">
            <a:xfrm rot="16260000" flipV="1">
              <a:off x="2415569" y="209600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8" name="Freeform 7"/>
            <p:cNvSpPr>
              <a:spLocks/>
            </p:cNvSpPr>
            <p:nvPr/>
          </p:nvSpPr>
          <p:spPr bwMode="auto">
            <a:xfrm rot="16260000" flipV="1">
              <a:off x="2567969" y="224840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9" name="Freeform 7"/>
            <p:cNvSpPr>
              <a:spLocks/>
            </p:cNvSpPr>
            <p:nvPr/>
          </p:nvSpPr>
          <p:spPr bwMode="auto">
            <a:xfrm rot="16260000" flipV="1">
              <a:off x="2720369" y="240080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0" name="Freeform 7"/>
            <p:cNvSpPr>
              <a:spLocks/>
            </p:cNvSpPr>
            <p:nvPr/>
          </p:nvSpPr>
          <p:spPr bwMode="auto">
            <a:xfrm rot="16260000" flipV="1">
              <a:off x="2556361" y="202021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1" name="Freeform 7"/>
            <p:cNvSpPr>
              <a:spLocks/>
            </p:cNvSpPr>
            <p:nvPr/>
          </p:nvSpPr>
          <p:spPr bwMode="auto">
            <a:xfrm rot="16260000" flipV="1">
              <a:off x="2708761" y="217261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2" name="Freeform 7"/>
            <p:cNvSpPr>
              <a:spLocks/>
            </p:cNvSpPr>
            <p:nvPr/>
          </p:nvSpPr>
          <p:spPr bwMode="auto">
            <a:xfrm rot="16260000" flipV="1">
              <a:off x="2697153" y="1944424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3" name="Freeform 7"/>
            <p:cNvSpPr>
              <a:spLocks/>
            </p:cNvSpPr>
            <p:nvPr/>
          </p:nvSpPr>
          <p:spPr bwMode="auto">
            <a:xfrm rot="16260000" flipV="1">
              <a:off x="3110190" y="2096824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4" name="Freeform 7"/>
            <p:cNvSpPr>
              <a:spLocks/>
            </p:cNvSpPr>
            <p:nvPr/>
          </p:nvSpPr>
          <p:spPr bwMode="auto">
            <a:xfrm rot="16260000" flipV="1">
              <a:off x="2227991" y="232501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5" name="Freeform 7"/>
            <p:cNvSpPr>
              <a:spLocks/>
            </p:cNvSpPr>
            <p:nvPr/>
          </p:nvSpPr>
          <p:spPr bwMode="auto">
            <a:xfrm rot="16260000" flipV="1">
              <a:off x="2488628" y="232501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6" name="Freeform 7"/>
            <p:cNvSpPr>
              <a:spLocks/>
            </p:cNvSpPr>
            <p:nvPr/>
          </p:nvSpPr>
          <p:spPr bwMode="auto">
            <a:xfrm rot="16260000" flipV="1">
              <a:off x="3136284" y="218964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7" name="Freeform 7"/>
            <p:cNvSpPr>
              <a:spLocks/>
            </p:cNvSpPr>
            <p:nvPr/>
          </p:nvSpPr>
          <p:spPr bwMode="auto">
            <a:xfrm rot="16260000" flipV="1">
              <a:off x="2793428" y="262981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8" name="Freeform 7"/>
            <p:cNvSpPr>
              <a:spLocks/>
            </p:cNvSpPr>
            <p:nvPr/>
          </p:nvSpPr>
          <p:spPr bwMode="auto">
            <a:xfrm rot="16260000" flipV="1">
              <a:off x="3165744" y="232765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9" name="Freeform 7"/>
            <p:cNvSpPr>
              <a:spLocks/>
            </p:cNvSpPr>
            <p:nvPr/>
          </p:nvSpPr>
          <p:spPr bwMode="auto">
            <a:xfrm rot="16260000" flipV="1">
              <a:off x="3113284" y="208567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0" name="Freeform 7"/>
            <p:cNvSpPr>
              <a:spLocks/>
            </p:cNvSpPr>
            <p:nvPr/>
          </p:nvSpPr>
          <p:spPr bwMode="auto">
            <a:xfrm rot="16260000" flipV="1">
              <a:off x="3265684" y="223807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1" name="Freeform 7"/>
            <p:cNvSpPr>
              <a:spLocks/>
            </p:cNvSpPr>
            <p:nvPr/>
          </p:nvSpPr>
          <p:spPr bwMode="auto">
            <a:xfrm rot="16260000" flipV="1">
              <a:off x="2122160" y="2202404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2" name="Freeform 7"/>
            <p:cNvSpPr>
              <a:spLocks/>
            </p:cNvSpPr>
            <p:nvPr/>
          </p:nvSpPr>
          <p:spPr bwMode="auto">
            <a:xfrm rot="16260000" flipV="1">
              <a:off x="2274560" y="2354804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3" name="Freeform 7"/>
            <p:cNvSpPr>
              <a:spLocks/>
            </p:cNvSpPr>
            <p:nvPr/>
          </p:nvSpPr>
          <p:spPr bwMode="auto">
            <a:xfrm rot="16260000" flipV="1">
              <a:off x="2426960" y="2507204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4" name="Freeform 7"/>
            <p:cNvSpPr>
              <a:spLocks/>
            </p:cNvSpPr>
            <p:nvPr/>
          </p:nvSpPr>
          <p:spPr bwMode="auto">
            <a:xfrm rot="16260000" flipV="1">
              <a:off x="2579360" y="2659604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5" name="Freeform 7"/>
            <p:cNvSpPr>
              <a:spLocks/>
            </p:cNvSpPr>
            <p:nvPr/>
          </p:nvSpPr>
          <p:spPr bwMode="auto">
            <a:xfrm rot="16260000" flipV="1">
              <a:off x="3318144" y="248005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" name="Freeform 7"/>
            <p:cNvSpPr>
              <a:spLocks/>
            </p:cNvSpPr>
            <p:nvPr/>
          </p:nvSpPr>
          <p:spPr bwMode="auto">
            <a:xfrm rot="16260000" flipV="1">
              <a:off x="3470544" y="263245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7" name="Freeform 7"/>
            <p:cNvSpPr>
              <a:spLocks/>
            </p:cNvSpPr>
            <p:nvPr/>
          </p:nvSpPr>
          <p:spPr bwMode="auto">
            <a:xfrm rot="16260000" flipV="1">
              <a:off x="1169887" y="216166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8" name="Freeform 7"/>
            <p:cNvSpPr>
              <a:spLocks/>
            </p:cNvSpPr>
            <p:nvPr/>
          </p:nvSpPr>
          <p:spPr bwMode="auto">
            <a:xfrm rot="16260000" flipV="1">
              <a:off x="1169887" y="216166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" name="Freeform 7"/>
            <p:cNvSpPr>
              <a:spLocks/>
            </p:cNvSpPr>
            <p:nvPr/>
          </p:nvSpPr>
          <p:spPr bwMode="auto">
            <a:xfrm rot="16260000" flipV="1">
              <a:off x="1322287" y="231406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" name="Freeform 7"/>
            <p:cNvSpPr>
              <a:spLocks/>
            </p:cNvSpPr>
            <p:nvPr/>
          </p:nvSpPr>
          <p:spPr bwMode="auto">
            <a:xfrm rot="16260000" flipV="1">
              <a:off x="1158279" y="193347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" name="Freeform 7"/>
            <p:cNvSpPr>
              <a:spLocks/>
            </p:cNvSpPr>
            <p:nvPr/>
          </p:nvSpPr>
          <p:spPr bwMode="auto">
            <a:xfrm rot="16260000" flipV="1">
              <a:off x="1310679" y="208587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" name="Freeform 7"/>
            <p:cNvSpPr>
              <a:spLocks/>
            </p:cNvSpPr>
            <p:nvPr/>
          </p:nvSpPr>
          <p:spPr bwMode="auto">
            <a:xfrm rot="16260000" flipV="1">
              <a:off x="1299071" y="1857687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" name="Freeform 7"/>
            <p:cNvSpPr>
              <a:spLocks/>
            </p:cNvSpPr>
            <p:nvPr/>
          </p:nvSpPr>
          <p:spPr bwMode="auto">
            <a:xfrm rot="16260000" flipV="1">
              <a:off x="1712108" y="2010087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" name="Freeform 7"/>
            <p:cNvSpPr>
              <a:spLocks/>
            </p:cNvSpPr>
            <p:nvPr/>
          </p:nvSpPr>
          <p:spPr bwMode="auto">
            <a:xfrm rot="16260000" flipV="1">
              <a:off x="1090546" y="223827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5" name="Freeform 7"/>
            <p:cNvSpPr>
              <a:spLocks/>
            </p:cNvSpPr>
            <p:nvPr/>
          </p:nvSpPr>
          <p:spPr bwMode="auto">
            <a:xfrm rot="16260000" flipV="1">
              <a:off x="1738202" y="2102904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6" name="Freeform 7"/>
            <p:cNvSpPr>
              <a:spLocks/>
            </p:cNvSpPr>
            <p:nvPr/>
          </p:nvSpPr>
          <p:spPr bwMode="auto">
            <a:xfrm rot="16260000" flipV="1">
              <a:off x="1395346" y="254307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7" name="Freeform 7"/>
            <p:cNvSpPr>
              <a:spLocks/>
            </p:cNvSpPr>
            <p:nvPr/>
          </p:nvSpPr>
          <p:spPr bwMode="auto">
            <a:xfrm rot="16260000" flipV="1">
              <a:off x="1767662" y="224091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8" name="Freeform 7"/>
            <p:cNvSpPr>
              <a:spLocks/>
            </p:cNvSpPr>
            <p:nvPr/>
          </p:nvSpPr>
          <p:spPr bwMode="auto">
            <a:xfrm rot="16260000" flipV="1">
              <a:off x="1715202" y="199894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9" name="Freeform 7"/>
            <p:cNvSpPr>
              <a:spLocks/>
            </p:cNvSpPr>
            <p:nvPr/>
          </p:nvSpPr>
          <p:spPr bwMode="auto">
            <a:xfrm rot="16260000" flipV="1">
              <a:off x="1867602" y="215134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0" name="Freeform 7"/>
            <p:cNvSpPr>
              <a:spLocks/>
            </p:cNvSpPr>
            <p:nvPr/>
          </p:nvSpPr>
          <p:spPr bwMode="auto">
            <a:xfrm rot="16260000" flipV="1">
              <a:off x="1181278" y="2572867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1" name="Freeform 7"/>
            <p:cNvSpPr>
              <a:spLocks/>
            </p:cNvSpPr>
            <p:nvPr/>
          </p:nvSpPr>
          <p:spPr bwMode="auto">
            <a:xfrm rot="16260000" flipV="1">
              <a:off x="1920062" y="239331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2" name="Freeform 7"/>
            <p:cNvSpPr>
              <a:spLocks/>
            </p:cNvSpPr>
            <p:nvPr/>
          </p:nvSpPr>
          <p:spPr bwMode="auto">
            <a:xfrm rot="16260000" flipV="1">
              <a:off x="2072462" y="254571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3" name="Freeform 7"/>
            <p:cNvSpPr>
              <a:spLocks/>
            </p:cNvSpPr>
            <p:nvPr/>
          </p:nvSpPr>
          <p:spPr bwMode="auto">
            <a:xfrm rot="16260000" flipV="1">
              <a:off x="1004857" y="286750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4" name="Freeform 7"/>
            <p:cNvSpPr>
              <a:spLocks/>
            </p:cNvSpPr>
            <p:nvPr/>
          </p:nvSpPr>
          <p:spPr bwMode="auto">
            <a:xfrm rot="16260000" flipV="1">
              <a:off x="1157257" y="301990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5" name="Freeform 7"/>
            <p:cNvSpPr>
              <a:spLocks/>
            </p:cNvSpPr>
            <p:nvPr/>
          </p:nvSpPr>
          <p:spPr bwMode="auto">
            <a:xfrm rot="16260000" flipV="1">
              <a:off x="1309657" y="317230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" name="Freeform 7"/>
            <p:cNvSpPr>
              <a:spLocks/>
            </p:cNvSpPr>
            <p:nvPr/>
          </p:nvSpPr>
          <p:spPr bwMode="auto">
            <a:xfrm rot="16260000" flipV="1">
              <a:off x="1462057" y="332470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7" name="Freeform 7"/>
            <p:cNvSpPr>
              <a:spLocks/>
            </p:cNvSpPr>
            <p:nvPr/>
          </p:nvSpPr>
          <p:spPr bwMode="auto">
            <a:xfrm rot="16260000" flipV="1">
              <a:off x="1004857" y="286750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8" name="Freeform 7"/>
            <p:cNvSpPr>
              <a:spLocks/>
            </p:cNvSpPr>
            <p:nvPr/>
          </p:nvSpPr>
          <p:spPr bwMode="auto">
            <a:xfrm rot="16260000" flipV="1">
              <a:off x="1157257" y="301990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9" name="Freeform 7"/>
            <p:cNvSpPr>
              <a:spLocks/>
            </p:cNvSpPr>
            <p:nvPr/>
          </p:nvSpPr>
          <p:spPr bwMode="auto">
            <a:xfrm rot="16260000" flipV="1">
              <a:off x="1309657" y="317230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0" name="Freeform 7"/>
            <p:cNvSpPr>
              <a:spLocks/>
            </p:cNvSpPr>
            <p:nvPr/>
          </p:nvSpPr>
          <p:spPr bwMode="auto">
            <a:xfrm rot="16260000" flipV="1">
              <a:off x="1462057" y="332470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1" name="Freeform 7"/>
            <p:cNvSpPr>
              <a:spLocks/>
            </p:cNvSpPr>
            <p:nvPr/>
          </p:nvSpPr>
          <p:spPr bwMode="auto">
            <a:xfrm rot="16260000" flipV="1">
              <a:off x="1614457" y="347710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2" name="Freeform 7"/>
            <p:cNvSpPr>
              <a:spLocks/>
            </p:cNvSpPr>
            <p:nvPr/>
          </p:nvSpPr>
          <p:spPr bwMode="auto">
            <a:xfrm rot="16260000" flipV="1">
              <a:off x="1157257" y="301990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3" name="Freeform 7"/>
            <p:cNvSpPr>
              <a:spLocks/>
            </p:cNvSpPr>
            <p:nvPr/>
          </p:nvSpPr>
          <p:spPr bwMode="auto">
            <a:xfrm rot="16260000" flipV="1">
              <a:off x="1309657" y="317230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4" name="Freeform 7"/>
            <p:cNvSpPr>
              <a:spLocks/>
            </p:cNvSpPr>
            <p:nvPr/>
          </p:nvSpPr>
          <p:spPr bwMode="auto">
            <a:xfrm rot="16260000" flipV="1">
              <a:off x="1462057" y="332470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5" name="Freeform 7"/>
            <p:cNvSpPr>
              <a:spLocks/>
            </p:cNvSpPr>
            <p:nvPr/>
          </p:nvSpPr>
          <p:spPr bwMode="auto">
            <a:xfrm rot="16260000" flipV="1">
              <a:off x="1614457" y="347710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6" name="Freeform 7"/>
            <p:cNvSpPr>
              <a:spLocks/>
            </p:cNvSpPr>
            <p:nvPr/>
          </p:nvSpPr>
          <p:spPr bwMode="auto">
            <a:xfrm rot="16260000" flipV="1">
              <a:off x="1766857" y="362950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7" name="Freeform 7"/>
            <p:cNvSpPr>
              <a:spLocks/>
            </p:cNvSpPr>
            <p:nvPr/>
          </p:nvSpPr>
          <p:spPr bwMode="auto">
            <a:xfrm rot="16260000" flipV="1">
              <a:off x="1298049" y="2944114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auto">
            <a:xfrm rot="16260000" flipV="1">
              <a:off x="1450449" y="3096514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auto">
            <a:xfrm rot="16260000" flipV="1">
              <a:off x="1602849" y="3248914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0" name="Freeform 7"/>
            <p:cNvSpPr>
              <a:spLocks/>
            </p:cNvSpPr>
            <p:nvPr/>
          </p:nvSpPr>
          <p:spPr bwMode="auto">
            <a:xfrm rot="16260000" flipV="1">
              <a:off x="1755249" y="3401314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1" name="Freeform 7"/>
            <p:cNvSpPr>
              <a:spLocks/>
            </p:cNvSpPr>
            <p:nvPr/>
          </p:nvSpPr>
          <p:spPr bwMode="auto">
            <a:xfrm rot="16260000" flipV="1">
              <a:off x="1438841" y="286832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2" name="Freeform 7"/>
            <p:cNvSpPr>
              <a:spLocks/>
            </p:cNvSpPr>
            <p:nvPr/>
          </p:nvSpPr>
          <p:spPr bwMode="auto">
            <a:xfrm rot="16260000" flipV="1">
              <a:off x="1591241" y="302072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3" name="Freeform 7"/>
            <p:cNvSpPr>
              <a:spLocks/>
            </p:cNvSpPr>
            <p:nvPr/>
          </p:nvSpPr>
          <p:spPr bwMode="auto">
            <a:xfrm rot="16260000" flipV="1">
              <a:off x="1743641" y="317312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4" name="Freeform 7"/>
            <p:cNvSpPr>
              <a:spLocks/>
            </p:cNvSpPr>
            <p:nvPr/>
          </p:nvSpPr>
          <p:spPr bwMode="auto">
            <a:xfrm rot="16260000" flipV="1">
              <a:off x="2156678" y="332552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5" name="Freeform 7"/>
            <p:cNvSpPr>
              <a:spLocks/>
            </p:cNvSpPr>
            <p:nvPr/>
          </p:nvSpPr>
          <p:spPr bwMode="auto">
            <a:xfrm rot="16260000" flipV="1">
              <a:off x="1122079" y="3401314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6" name="Freeform 7"/>
            <p:cNvSpPr>
              <a:spLocks/>
            </p:cNvSpPr>
            <p:nvPr/>
          </p:nvSpPr>
          <p:spPr bwMode="auto">
            <a:xfrm rot="16260000" flipV="1">
              <a:off x="1274479" y="3553714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7" name="Freeform 7"/>
            <p:cNvSpPr>
              <a:spLocks/>
            </p:cNvSpPr>
            <p:nvPr/>
          </p:nvSpPr>
          <p:spPr bwMode="auto">
            <a:xfrm rot="16260000" flipV="1">
              <a:off x="1016248" y="327870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8" name="Freeform 7"/>
            <p:cNvSpPr>
              <a:spLocks/>
            </p:cNvSpPr>
            <p:nvPr/>
          </p:nvSpPr>
          <p:spPr bwMode="auto">
            <a:xfrm rot="16260000" flipV="1">
              <a:off x="1535116" y="3553714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9" name="Freeform 7"/>
            <p:cNvSpPr>
              <a:spLocks/>
            </p:cNvSpPr>
            <p:nvPr/>
          </p:nvSpPr>
          <p:spPr bwMode="auto">
            <a:xfrm rot="16260000" flipV="1">
              <a:off x="2182772" y="341834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0" name="Freeform 7"/>
            <p:cNvSpPr>
              <a:spLocks/>
            </p:cNvSpPr>
            <p:nvPr/>
          </p:nvSpPr>
          <p:spPr bwMode="auto">
            <a:xfrm rot="16260000" flipV="1">
              <a:off x="1839916" y="3858514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1" name="Freeform 7"/>
            <p:cNvSpPr>
              <a:spLocks/>
            </p:cNvSpPr>
            <p:nvPr/>
          </p:nvSpPr>
          <p:spPr bwMode="auto">
            <a:xfrm rot="16260000" flipV="1">
              <a:off x="2212232" y="355635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2" name="Freeform 7"/>
            <p:cNvSpPr>
              <a:spLocks/>
            </p:cNvSpPr>
            <p:nvPr/>
          </p:nvSpPr>
          <p:spPr bwMode="auto">
            <a:xfrm rot="16260000" flipV="1">
              <a:off x="1702572" y="285718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3" name="Freeform 7"/>
            <p:cNvSpPr>
              <a:spLocks/>
            </p:cNvSpPr>
            <p:nvPr/>
          </p:nvSpPr>
          <p:spPr bwMode="auto">
            <a:xfrm rot="16260000" flipV="1">
              <a:off x="1854972" y="300958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4" name="Freeform 7"/>
            <p:cNvSpPr>
              <a:spLocks/>
            </p:cNvSpPr>
            <p:nvPr/>
          </p:nvSpPr>
          <p:spPr bwMode="auto">
            <a:xfrm rot="16260000" flipV="1">
              <a:off x="2007372" y="316198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5" name="Freeform 7"/>
            <p:cNvSpPr>
              <a:spLocks/>
            </p:cNvSpPr>
            <p:nvPr/>
          </p:nvSpPr>
          <p:spPr bwMode="auto">
            <a:xfrm rot="16260000" flipV="1">
              <a:off x="2159772" y="331438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6" name="Freeform 7"/>
            <p:cNvSpPr>
              <a:spLocks/>
            </p:cNvSpPr>
            <p:nvPr/>
          </p:nvSpPr>
          <p:spPr bwMode="auto">
            <a:xfrm rot="16260000" flipV="1">
              <a:off x="2312172" y="346678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7" name="Freeform 7"/>
            <p:cNvSpPr>
              <a:spLocks/>
            </p:cNvSpPr>
            <p:nvPr/>
          </p:nvSpPr>
          <p:spPr bwMode="auto">
            <a:xfrm rot="16260000" flipV="1">
              <a:off x="1168648" y="343110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8" name="Freeform 7"/>
            <p:cNvSpPr>
              <a:spLocks/>
            </p:cNvSpPr>
            <p:nvPr/>
          </p:nvSpPr>
          <p:spPr bwMode="auto">
            <a:xfrm rot="16260000" flipV="1">
              <a:off x="1321048" y="358350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9" name="Freeform 7"/>
            <p:cNvSpPr>
              <a:spLocks/>
            </p:cNvSpPr>
            <p:nvPr/>
          </p:nvSpPr>
          <p:spPr bwMode="auto">
            <a:xfrm rot="16260000" flipV="1">
              <a:off x="1473448" y="373590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0" name="Freeform 7"/>
            <p:cNvSpPr>
              <a:spLocks/>
            </p:cNvSpPr>
            <p:nvPr/>
          </p:nvSpPr>
          <p:spPr bwMode="auto">
            <a:xfrm rot="16260000" flipV="1">
              <a:off x="1625848" y="388830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1" name="Freeform 7"/>
            <p:cNvSpPr>
              <a:spLocks/>
            </p:cNvSpPr>
            <p:nvPr/>
          </p:nvSpPr>
          <p:spPr bwMode="auto">
            <a:xfrm rot="16260000" flipV="1">
              <a:off x="2364632" y="370875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2" name="Freeform 7"/>
            <p:cNvSpPr>
              <a:spLocks/>
            </p:cNvSpPr>
            <p:nvPr/>
          </p:nvSpPr>
          <p:spPr bwMode="auto">
            <a:xfrm rot="16260000" flipV="1">
              <a:off x="2517032" y="386115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3" name="Freeform 7"/>
            <p:cNvSpPr>
              <a:spLocks/>
            </p:cNvSpPr>
            <p:nvPr/>
          </p:nvSpPr>
          <p:spPr bwMode="auto">
            <a:xfrm rot="16260000" flipV="1">
              <a:off x="2025442" y="293758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4" name="Freeform 7"/>
            <p:cNvSpPr>
              <a:spLocks/>
            </p:cNvSpPr>
            <p:nvPr/>
          </p:nvSpPr>
          <p:spPr bwMode="auto">
            <a:xfrm rot="16260000" flipV="1">
              <a:off x="2025442" y="293758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5" name="Freeform 7"/>
            <p:cNvSpPr>
              <a:spLocks/>
            </p:cNvSpPr>
            <p:nvPr/>
          </p:nvSpPr>
          <p:spPr bwMode="auto">
            <a:xfrm rot="16260000" flipV="1">
              <a:off x="2177842" y="308998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6" name="Freeform 7"/>
            <p:cNvSpPr>
              <a:spLocks/>
            </p:cNvSpPr>
            <p:nvPr/>
          </p:nvSpPr>
          <p:spPr bwMode="auto">
            <a:xfrm rot="16260000" flipV="1">
              <a:off x="2166234" y="286179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7" name="Freeform 7"/>
            <p:cNvSpPr>
              <a:spLocks/>
            </p:cNvSpPr>
            <p:nvPr/>
          </p:nvSpPr>
          <p:spPr bwMode="auto">
            <a:xfrm rot="16260000" flipV="1">
              <a:off x="1685464" y="301419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8" name="Freeform 7"/>
            <p:cNvSpPr>
              <a:spLocks/>
            </p:cNvSpPr>
            <p:nvPr/>
          </p:nvSpPr>
          <p:spPr bwMode="auto">
            <a:xfrm rot="16260000" flipV="1">
              <a:off x="1946101" y="301419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9" name="Freeform 7"/>
            <p:cNvSpPr>
              <a:spLocks/>
            </p:cNvSpPr>
            <p:nvPr/>
          </p:nvSpPr>
          <p:spPr bwMode="auto">
            <a:xfrm rot="16260000" flipV="1">
              <a:off x="2593757" y="2878827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0" name="Freeform 7"/>
            <p:cNvSpPr>
              <a:spLocks/>
            </p:cNvSpPr>
            <p:nvPr/>
          </p:nvSpPr>
          <p:spPr bwMode="auto">
            <a:xfrm rot="16260000" flipV="1">
              <a:off x="2250901" y="331899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1" name="Freeform 7"/>
            <p:cNvSpPr>
              <a:spLocks/>
            </p:cNvSpPr>
            <p:nvPr/>
          </p:nvSpPr>
          <p:spPr bwMode="auto">
            <a:xfrm rot="16260000" flipV="1">
              <a:off x="2623217" y="301683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2" name="Freeform 7"/>
            <p:cNvSpPr>
              <a:spLocks/>
            </p:cNvSpPr>
            <p:nvPr/>
          </p:nvSpPr>
          <p:spPr bwMode="auto">
            <a:xfrm rot="16260000" flipV="1">
              <a:off x="2723157" y="292726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3" name="Freeform 7"/>
            <p:cNvSpPr>
              <a:spLocks/>
            </p:cNvSpPr>
            <p:nvPr/>
          </p:nvSpPr>
          <p:spPr bwMode="auto">
            <a:xfrm rot="16260000" flipV="1">
              <a:off x="1579633" y="289159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4" name="Freeform 7"/>
            <p:cNvSpPr>
              <a:spLocks/>
            </p:cNvSpPr>
            <p:nvPr/>
          </p:nvSpPr>
          <p:spPr bwMode="auto">
            <a:xfrm rot="16260000" flipV="1">
              <a:off x="1732033" y="304399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5" name="Freeform 7"/>
            <p:cNvSpPr>
              <a:spLocks/>
            </p:cNvSpPr>
            <p:nvPr/>
          </p:nvSpPr>
          <p:spPr bwMode="auto">
            <a:xfrm rot="16260000" flipV="1">
              <a:off x="1884433" y="319639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6" name="Freeform 7"/>
            <p:cNvSpPr>
              <a:spLocks/>
            </p:cNvSpPr>
            <p:nvPr/>
          </p:nvSpPr>
          <p:spPr bwMode="auto">
            <a:xfrm rot="16260000" flipV="1">
              <a:off x="2036833" y="334879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7" name="Freeform 7"/>
            <p:cNvSpPr>
              <a:spLocks/>
            </p:cNvSpPr>
            <p:nvPr/>
          </p:nvSpPr>
          <p:spPr bwMode="auto">
            <a:xfrm rot="16260000" flipV="1">
              <a:off x="2775617" y="316923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8" name="Freeform 7"/>
            <p:cNvSpPr>
              <a:spLocks/>
            </p:cNvSpPr>
            <p:nvPr/>
          </p:nvSpPr>
          <p:spPr bwMode="auto">
            <a:xfrm rot="16260000" flipV="1">
              <a:off x="2928017" y="332163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9" name="Freeform 7"/>
            <p:cNvSpPr>
              <a:spLocks/>
            </p:cNvSpPr>
            <p:nvPr/>
          </p:nvSpPr>
          <p:spPr bwMode="auto">
            <a:xfrm rot="16260000" flipV="1">
              <a:off x="2186458" y="337157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0" name="Freeform 7"/>
            <p:cNvSpPr>
              <a:spLocks/>
            </p:cNvSpPr>
            <p:nvPr/>
          </p:nvSpPr>
          <p:spPr bwMode="auto">
            <a:xfrm rot="16260000" flipV="1">
              <a:off x="2186458" y="337157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1" name="Freeform 7"/>
            <p:cNvSpPr>
              <a:spLocks/>
            </p:cNvSpPr>
            <p:nvPr/>
          </p:nvSpPr>
          <p:spPr bwMode="auto">
            <a:xfrm rot="16260000" flipV="1">
              <a:off x="2338858" y="352397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2" name="Freeform 7"/>
            <p:cNvSpPr>
              <a:spLocks/>
            </p:cNvSpPr>
            <p:nvPr/>
          </p:nvSpPr>
          <p:spPr bwMode="auto">
            <a:xfrm rot="16260000" flipV="1">
              <a:off x="2186458" y="337157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3" name="Freeform 7"/>
            <p:cNvSpPr>
              <a:spLocks/>
            </p:cNvSpPr>
            <p:nvPr/>
          </p:nvSpPr>
          <p:spPr bwMode="auto">
            <a:xfrm rot="16260000" flipV="1">
              <a:off x="2338858" y="352397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4" name="Freeform 7"/>
            <p:cNvSpPr>
              <a:spLocks/>
            </p:cNvSpPr>
            <p:nvPr/>
          </p:nvSpPr>
          <p:spPr bwMode="auto">
            <a:xfrm rot="16260000" flipV="1">
              <a:off x="2491258" y="367637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5" name="Freeform 7"/>
            <p:cNvSpPr>
              <a:spLocks/>
            </p:cNvSpPr>
            <p:nvPr/>
          </p:nvSpPr>
          <p:spPr bwMode="auto">
            <a:xfrm rot="16260000" flipV="1">
              <a:off x="2327250" y="329578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6" name="Freeform 7"/>
            <p:cNvSpPr>
              <a:spLocks/>
            </p:cNvSpPr>
            <p:nvPr/>
          </p:nvSpPr>
          <p:spPr bwMode="auto">
            <a:xfrm rot="16260000" flipV="1">
              <a:off x="2479650" y="344818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7" name="Freeform 7"/>
            <p:cNvSpPr>
              <a:spLocks/>
            </p:cNvSpPr>
            <p:nvPr/>
          </p:nvSpPr>
          <p:spPr bwMode="auto">
            <a:xfrm rot="16260000" flipV="1">
              <a:off x="2468042" y="321999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8" name="Freeform 7"/>
            <p:cNvSpPr>
              <a:spLocks/>
            </p:cNvSpPr>
            <p:nvPr/>
          </p:nvSpPr>
          <p:spPr bwMode="auto">
            <a:xfrm rot="16260000" flipV="1">
              <a:off x="2881079" y="337239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9" name="Freeform 7"/>
            <p:cNvSpPr>
              <a:spLocks/>
            </p:cNvSpPr>
            <p:nvPr/>
          </p:nvSpPr>
          <p:spPr bwMode="auto">
            <a:xfrm rot="16260000" flipV="1">
              <a:off x="1998880" y="360058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 rot="16260000" flipV="1">
              <a:off x="2259517" y="360058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1" name="Freeform 7"/>
            <p:cNvSpPr>
              <a:spLocks/>
            </p:cNvSpPr>
            <p:nvPr/>
          </p:nvSpPr>
          <p:spPr bwMode="auto">
            <a:xfrm rot="16260000" flipV="1">
              <a:off x="2907173" y="346520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2" name="Freeform 7"/>
            <p:cNvSpPr>
              <a:spLocks/>
            </p:cNvSpPr>
            <p:nvPr/>
          </p:nvSpPr>
          <p:spPr bwMode="auto">
            <a:xfrm rot="16260000" flipV="1">
              <a:off x="2564317" y="390538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3" name="Freeform 7"/>
            <p:cNvSpPr>
              <a:spLocks/>
            </p:cNvSpPr>
            <p:nvPr/>
          </p:nvSpPr>
          <p:spPr bwMode="auto">
            <a:xfrm rot="16260000" flipV="1">
              <a:off x="2936633" y="360321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4" name="Freeform 7"/>
            <p:cNvSpPr>
              <a:spLocks/>
            </p:cNvSpPr>
            <p:nvPr/>
          </p:nvSpPr>
          <p:spPr bwMode="auto">
            <a:xfrm rot="16260000" flipV="1">
              <a:off x="2884173" y="3361247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5" name="Freeform 7"/>
            <p:cNvSpPr>
              <a:spLocks/>
            </p:cNvSpPr>
            <p:nvPr/>
          </p:nvSpPr>
          <p:spPr bwMode="auto">
            <a:xfrm rot="16260000" flipV="1">
              <a:off x="3036573" y="3513647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6" name="Freeform 7"/>
            <p:cNvSpPr>
              <a:spLocks/>
            </p:cNvSpPr>
            <p:nvPr/>
          </p:nvSpPr>
          <p:spPr bwMode="auto">
            <a:xfrm rot="16260000" flipV="1">
              <a:off x="1893049" y="347797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7" name="Freeform 7"/>
            <p:cNvSpPr>
              <a:spLocks/>
            </p:cNvSpPr>
            <p:nvPr/>
          </p:nvSpPr>
          <p:spPr bwMode="auto">
            <a:xfrm rot="16260000" flipV="1">
              <a:off x="2045449" y="363037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8" name="Freeform 7"/>
            <p:cNvSpPr>
              <a:spLocks/>
            </p:cNvSpPr>
            <p:nvPr/>
          </p:nvSpPr>
          <p:spPr bwMode="auto">
            <a:xfrm rot="16260000" flipV="1">
              <a:off x="2197849" y="378277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9" name="Freeform 7"/>
            <p:cNvSpPr>
              <a:spLocks/>
            </p:cNvSpPr>
            <p:nvPr/>
          </p:nvSpPr>
          <p:spPr bwMode="auto">
            <a:xfrm rot="16260000" flipV="1">
              <a:off x="2350249" y="393517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0" name="Freeform 7"/>
            <p:cNvSpPr>
              <a:spLocks/>
            </p:cNvSpPr>
            <p:nvPr/>
          </p:nvSpPr>
          <p:spPr bwMode="auto">
            <a:xfrm rot="16260000" flipV="1">
              <a:off x="3089033" y="375561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1" name="Freeform 7"/>
            <p:cNvSpPr>
              <a:spLocks/>
            </p:cNvSpPr>
            <p:nvPr/>
          </p:nvSpPr>
          <p:spPr bwMode="auto">
            <a:xfrm rot="16260000" flipV="1">
              <a:off x="3241433" y="390801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2" name="Freeform 7"/>
            <p:cNvSpPr>
              <a:spLocks/>
            </p:cNvSpPr>
            <p:nvPr/>
          </p:nvSpPr>
          <p:spPr bwMode="auto">
            <a:xfrm rot="16260000" flipV="1">
              <a:off x="940776" y="343723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3" name="Freeform 7"/>
            <p:cNvSpPr>
              <a:spLocks/>
            </p:cNvSpPr>
            <p:nvPr/>
          </p:nvSpPr>
          <p:spPr bwMode="auto">
            <a:xfrm rot="16260000" flipV="1">
              <a:off x="940776" y="343723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4" name="Freeform 7"/>
            <p:cNvSpPr>
              <a:spLocks/>
            </p:cNvSpPr>
            <p:nvPr/>
          </p:nvSpPr>
          <p:spPr bwMode="auto">
            <a:xfrm rot="16260000" flipV="1">
              <a:off x="1093176" y="358963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5" name="Freeform 7"/>
            <p:cNvSpPr>
              <a:spLocks/>
            </p:cNvSpPr>
            <p:nvPr/>
          </p:nvSpPr>
          <p:spPr bwMode="auto">
            <a:xfrm rot="16260000" flipV="1">
              <a:off x="929168" y="3209044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6" name="Freeform 7"/>
            <p:cNvSpPr>
              <a:spLocks/>
            </p:cNvSpPr>
            <p:nvPr/>
          </p:nvSpPr>
          <p:spPr bwMode="auto">
            <a:xfrm rot="16260000" flipV="1">
              <a:off x="1081568" y="3361444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7" name="Freeform 7"/>
            <p:cNvSpPr>
              <a:spLocks/>
            </p:cNvSpPr>
            <p:nvPr/>
          </p:nvSpPr>
          <p:spPr bwMode="auto">
            <a:xfrm rot="16260000" flipV="1">
              <a:off x="1069960" y="313325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8" name="Freeform 7"/>
            <p:cNvSpPr>
              <a:spLocks/>
            </p:cNvSpPr>
            <p:nvPr/>
          </p:nvSpPr>
          <p:spPr bwMode="auto">
            <a:xfrm rot="16260000" flipV="1">
              <a:off x="1482997" y="328565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9" name="Freeform 7"/>
            <p:cNvSpPr>
              <a:spLocks/>
            </p:cNvSpPr>
            <p:nvPr/>
          </p:nvSpPr>
          <p:spPr bwMode="auto">
            <a:xfrm rot="16260000" flipV="1">
              <a:off x="861435" y="3513844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0" name="Freeform 7"/>
            <p:cNvSpPr>
              <a:spLocks/>
            </p:cNvSpPr>
            <p:nvPr/>
          </p:nvSpPr>
          <p:spPr bwMode="auto">
            <a:xfrm rot="16260000" flipV="1">
              <a:off x="1509091" y="337847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1" name="Freeform 7"/>
            <p:cNvSpPr>
              <a:spLocks/>
            </p:cNvSpPr>
            <p:nvPr/>
          </p:nvSpPr>
          <p:spPr bwMode="auto">
            <a:xfrm rot="16260000" flipV="1">
              <a:off x="1166235" y="3818644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2" name="Freeform 7"/>
            <p:cNvSpPr>
              <a:spLocks/>
            </p:cNvSpPr>
            <p:nvPr/>
          </p:nvSpPr>
          <p:spPr bwMode="auto">
            <a:xfrm rot="16260000" flipV="1">
              <a:off x="1538551" y="351648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3" name="Freeform 7"/>
            <p:cNvSpPr>
              <a:spLocks/>
            </p:cNvSpPr>
            <p:nvPr/>
          </p:nvSpPr>
          <p:spPr bwMode="auto">
            <a:xfrm rot="16260000" flipV="1">
              <a:off x="1486091" y="327451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4" name="Freeform 7"/>
            <p:cNvSpPr>
              <a:spLocks/>
            </p:cNvSpPr>
            <p:nvPr/>
          </p:nvSpPr>
          <p:spPr bwMode="auto">
            <a:xfrm rot="16260000" flipV="1">
              <a:off x="1638491" y="342691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5" name="Freeform 7"/>
            <p:cNvSpPr>
              <a:spLocks/>
            </p:cNvSpPr>
            <p:nvPr/>
          </p:nvSpPr>
          <p:spPr bwMode="auto">
            <a:xfrm rot="16260000" flipV="1">
              <a:off x="952167" y="384843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6" name="Freeform 7"/>
            <p:cNvSpPr>
              <a:spLocks/>
            </p:cNvSpPr>
            <p:nvPr/>
          </p:nvSpPr>
          <p:spPr bwMode="auto">
            <a:xfrm rot="16260000" flipV="1">
              <a:off x="1690951" y="366888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7" name="Freeform 7"/>
            <p:cNvSpPr>
              <a:spLocks/>
            </p:cNvSpPr>
            <p:nvPr/>
          </p:nvSpPr>
          <p:spPr bwMode="auto">
            <a:xfrm rot="16260000" flipV="1">
              <a:off x="1843351" y="382128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4" name="Freeform 7"/>
            <p:cNvSpPr>
              <a:spLocks/>
            </p:cNvSpPr>
            <p:nvPr/>
          </p:nvSpPr>
          <p:spPr bwMode="auto">
            <a:xfrm rot="16260000" flipV="1">
              <a:off x="1909012" y="322828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5" name="Freeform 7"/>
            <p:cNvSpPr>
              <a:spLocks/>
            </p:cNvSpPr>
            <p:nvPr/>
          </p:nvSpPr>
          <p:spPr bwMode="auto">
            <a:xfrm rot="16260000" flipV="1">
              <a:off x="1897404" y="300009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6" name="Freeform 7"/>
            <p:cNvSpPr>
              <a:spLocks/>
            </p:cNvSpPr>
            <p:nvPr/>
          </p:nvSpPr>
          <p:spPr bwMode="auto">
            <a:xfrm rot="16260000" flipV="1">
              <a:off x="2049804" y="315249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7" name="Freeform 7"/>
            <p:cNvSpPr>
              <a:spLocks/>
            </p:cNvSpPr>
            <p:nvPr/>
          </p:nvSpPr>
          <p:spPr bwMode="auto">
            <a:xfrm rot="16260000" flipV="1">
              <a:off x="2202204" y="330489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8" name="Freeform 7"/>
            <p:cNvSpPr>
              <a:spLocks/>
            </p:cNvSpPr>
            <p:nvPr/>
          </p:nvSpPr>
          <p:spPr bwMode="auto">
            <a:xfrm rot="16260000" flipV="1">
              <a:off x="2161135" y="298895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9" name="Freeform 7"/>
            <p:cNvSpPr>
              <a:spLocks/>
            </p:cNvSpPr>
            <p:nvPr/>
          </p:nvSpPr>
          <p:spPr bwMode="auto">
            <a:xfrm rot="16260000" flipV="1">
              <a:off x="2313535" y="314135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0" name="Freeform 7"/>
            <p:cNvSpPr>
              <a:spLocks/>
            </p:cNvSpPr>
            <p:nvPr/>
          </p:nvSpPr>
          <p:spPr bwMode="auto">
            <a:xfrm rot="16260000" flipV="1">
              <a:off x="2465935" y="329375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1" name="Freeform 7"/>
            <p:cNvSpPr>
              <a:spLocks/>
            </p:cNvSpPr>
            <p:nvPr/>
          </p:nvSpPr>
          <p:spPr bwMode="auto">
            <a:xfrm rot="16260000" flipV="1">
              <a:off x="2331605" y="291695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2" name="Freeform 7"/>
            <p:cNvSpPr>
              <a:spLocks/>
            </p:cNvSpPr>
            <p:nvPr/>
          </p:nvSpPr>
          <p:spPr bwMode="auto">
            <a:xfrm rot="16260000" flipV="1">
              <a:off x="2331605" y="291695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3" name="Freeform 7"/>
            <p:cNvSpPr>
              <a:spLocks/>
            </p:cNvSpPr>
            <p:nvPr/>
          </p:nvSpPr>
          <p:spPr bwMode="auto">
            <a:xfrm rot="16260000" flipV="1">
              <a:off x="2484005" y="306935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4" name="Freeform 7"/>
            <p:cNvSpPr>
              <a:spLocks/>
            </p:cNvSpPr>
            <p:nvPr/>
          </p:nvSpPr>
          <p:spPr bwMode="auto">
            <a:xfrm rot="16260000" flipV="1">
              <a:off x="2331605" y="291695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5" name="Freeform 7"/>
            <p:cNvSpPr>
              <a:spLocks/>
            </p:cNvSpPr>
            <p:nvPr/>
          </p:nvSpPr>
          <p:spPr bwMode="auto">
            <a:xfrm rot="16260000" flipV="1">
              <a:off x="2484005" y="306935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6" name="Freeform 7"/>
            <p:cNvSpPr>
              <a:spLocks/>
            </p:cNvSpPr>
            <p:nvPr/>
          </p:nvSpPr>
          <p:spPr bwMode="auto">
            <a:xfrm rot="16260000" flipV="1">
              <a:off x="2636405" y="322175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7" name="Freeform 7"/>
            <p:cNvSpPr>
              <a:spLocks/>
            </p:cNvSpPr>
            <p:nvPr/>
          </p:nvSpPr>
          <p:spPr bwMode="auto">
            <a:xfrm rot="16260000" flipV="1">
              <a:off x="2472397" y="284117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8" name="Freeform 7"/>
            <p:cNvSpPr>
              <a:spLocks/>
            </p:cNvSpPr>
            <p:nvPr/>
          </p:nvSpPr>
          <p:spPr bwMode="auto">
            <a:xfrm rot="16260000" flipV="1">
              <a:off x="2624797" y="299357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9" name="Freeform 7"/>
            <p:cNvSpPr>
              <a:spLocks/>
            </p:cNvSpPr>
            <p:nvPr/>
          </p:nvSpPr>
          <p:spPr bwMode="auto">
            <a:xfrm rot="16260000" flipV="1">
              <a:off x="2613189" y="276538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0" name="Freeform 7"/>
            <p:cNvSpPr>
              <a:spLocks/>
            </p:cNvSpPr>
            <p:nvPr/>
          </p:nvSpPr>
          <p:spPr bwMode="auto">
            <a:xfrm rot="16260000" flipV="1">
              <a:off x="3026226" y="291778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1" name="Freeform 7"/>
            <p:cNvSpPr>
              <a:spLocks/>
            </p:cNvSpPr>
            <p:nvPr/>
          </p:nvSpPr>
          <p:spPr bwMode="auto">
            <a:xfrm rot="16260000" flipV="1">
              <a:off x="2144027" y="314597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2" name="Freeform 7"/>
            <p:cNvSpPr>
              <a:spLocks/>
            </p:cNvSpPr>
            <p:nvPr/>
          </p:nvSpPr>
          <p:spPr bwMode="auto">
            <a:xfrm rot="16260000" flipV="1">
              <a:off x="2404664" y="314597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3" name="Freeform 7"/>
            <p:cNvSpPr>
              <a:spLocks/>
            </p:cNvSpPr>
            <p:nvPr/>
          </p:nvSpPr>
          <p:spPr bwMode="auto">
            <a:xfrm rot="16260000" flipV="1">
              <a:off x="3052320" y="301059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4" name="Freeform 7"/>
            <p:cNvSpPr>
              <a:spLocks/>
            </p:cNvSpPr>
            <p:nvPr/>
          </p:nvSpPr>
          <p:spPr bwMode="auto">
            <a:xfrm rot="16260000" flipV="1">
              <a:off x="3081780" y="3148607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5" name="Freeform 7"/>
            <p:cNvSpPr>
              <a:spLocks/>
            </p:cNvSpPr>
            <p:nvPr/>
          </p:nvSpPr>
          <p:spPr bwMode="auto">
            <a:xfrm rot="16260000" flipV="1">
              <a:off x="3029320" y="290663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6" name="Freeform 7"/>
            <p:cNvSpPr>
              <a:spLocks/>
            </p:cNvSpPr>
            <p:nvPr/>
          </p:nvSpPr>
          <p:spPr bwMode="auto">
            <a:xfrm rot="16260000" flipV="1">
              <a:off x="3181720" y="305903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7" name="Freeform 7"/>
            <p:cNvSpPr>
              <a:spLocks/>
            </p:cNvSpPr>
            <p:nvPr/>
          </p:nvSpPr>
          <p:spPr bwMode="auto">
            <a:xfrm rot="16260000" flipV="1">
              <a:off x="2038196" y="302336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8" name="Freeform 7"/>
            <p:cNvSpPr>
              <a:spLocks/>
            </p:cNvSpPr>
            <p:nvPr/>
          </p:nvSpPr>
          <p:spPr bwMode="auto">
            <a:xfrm rot="16260000" flipV="1">
              <a:off x="2190596" y="317576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9" name="Freeform 7"/>
            <p:cNvSpPr>
              <a:spLocks/>
            </p:cNvSpPr>
            <p:nvPr/>
          </p:nvSpPr>
          <p:spPr bwMode="auto">
            <a:xfrm rot="16260000" flipV="1">
              <a:off x="2342996" y="332816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 rot="16260000" flipV="1">
              <a:off x="3234180" y="3301007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" name="Freeform 7"/>
            <p:cNvSpPr>
              <a:spLocks/>
            </p:cNvSpPr>
            <p:nvPr/>
          </p:nvSpPr>
          <p:spPr bwMode="auto">
            <a:xfrm rot="16260000" flipV="1">
              <a:off x="2011386" y="246983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" name="Freeform 7"/>
            <p:cNvSpPr>
              <a:spLocks/>
            </p:cNvSpPr>
            <p:nvPr/>
          </p:nvSpPr>
          <p:spPr bwMode="auto">
            <a:xfrm rot="16260000" flipV="1">
              <a:off x="2163786" y="262223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" name="Freeform 7"/>
            <p:cNvSpPr>
              <a:spLocks/>
            </p:cNvSpPr>
            <p:nvPr/>
          </p:nvSpPr>
          <p:spPr bwMode="auto">
            <a:xfrm rot="16260000" flipV="1">
              <a:off x="2316186" y="277463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" name="Freeform 7"/>
            <p:cNvSpPr>
              <a:spLocks/>
            </p:cNvSpPr>
            <p:nvPr/>
          </p:nvSpPr>
          <p:spPr bwMode="auto">
            <a:xfrm rot="16260000" flipV="1">
              <a:off x="2011386" y="246983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" name="Freeform 7"/>
            <p:cNvSpPr>
              <a:spLocks/>
            </p:cNvSpPr>
            <p:nvPr/>
          </p:nvSpPr>
          <p:spPr bwMode="auto">
            <a:xfrm rot="16260000" flipV="1">
              <a:off x="2163786" y="262223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" name="Freeform 7"/>
            <p:cNvSpPr>
              <a:spLocks/>
            </p:cNvSpPr>
            <p:nvPr/>
          </p:nvSpPr>
          <p:spPr bwMode="auto">
            <a:xfrm rot="16260000" flipV="1">
              <a:off x="2316186" y="277463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" name="Freeform 7"/>
            <p:cNvSpPr>
              <a:spLocks/>
            </p:cNvSpPr>
            <p:nvPr/>
          </p:nvSpPr>
          <p:spPr bwMode="auto">
            <a:xfrm rot="16260000" flipV="1">
              <a:off x="2468586" y="292703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" name="Freeform 7"/>
            <p:cNvSpPr>
              <a:spLocks/>
            </p:cNvSpPr>
            <p:nvPr/>
          </p:nvSpPr>
          <p:spPr bwMode="auto">
            <a:xfrm rot="16260000" flipV="1">
              <a:off x="2011386" y="246983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" name="Freeform 7"/>
            <p:cNvSpPr>
              <a:spLocks/>
            </p:cNvSpPr>
            <p:nvPr/>
          </p:nvSpPr>
          <p:spPr bwMode="auto">
            <a:xfrm rot="16260000" flipV="1">
              <a:off x="2163786" y="262223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" name="Freeform 7"/>
            <p:cNvSpPr>
              <a:spLocks/>
            </p:cNvSpPr>
            <p:nvPr/>
          </p:nvSpPr>
          <p:spPr bwMode="auto">
            <a:xfrm rot="16260000" flipV="1">
              <a:off x="2316186" y="277463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" name="Freeform 7"/>
            <p:cNvSpPr>
              <a:spLocks/>
            </p:cNvSpPr>
            <p:nvPr/>
          </p:nvSpPr>
          <p:spPr bwMode="auto">
            <a:xfrm rot="16260000" flipV="1">
              <a:off x="2468586" y="292703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" name="Freeform 7"/>
            <p:cNvSpPr>
              <a:spLocks/>
            </p:cNvSpPr>
            <p:nvPr/>
          </p:nvSpPr>
          <p:spPr bwMode="auto">
            <a:xfrm rot="16260000" flipV="1">
              <a:off x="2620986" y="307943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" name="Freeform 7"/>
            <p:cNvSpPr>
              <a:spLocks/>
            </p:cNvSpPr>
            <p:nvPr/>
          </p:nvSpPr>
          <p:spPr bwMode="auto">
            <a:xfrm rot="16260000" flipV="1">
              <a:off x="2152178" y="239404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" name="Freeform 7"/>
            <p:cNvSpPr>
              <a:spLocks/>
            </p:cNvSpPr>
            <p:nvPr/>
          </p:nvSpPr>
          <p:spPr bwMode="auto">
            <a:xfrm rot="16260000" flipV="1">
              <a:off x="2304578" y="254644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" name="Freeform 7"/>
            <p:cNvSpPr>
              <a:spLocks/>
            </p:cNvSpPr>
            <p:nvPr/>
          </p:nvSpPr>
          <p:spPr bwMode="auto">
            <a:xfrm rot="16260000" flipV="1">
              <a:off x="2456978" y="269884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" name="Freeform 7"/>
            <p:cNvSpPr>
              <a:spLocks/>
            </p:cNvSpPr>
            <p:nvPr/>
          </p:nvSpPr>
          <p:spPr bwMode="auto">
            <a:xfrm rot="16260000" flipV="1">
              <a:off x="2609378" y="285124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" name="Freeform 7"/>
            <p:cNvSpPr>
              <a:spLocks/>
            </p:cNvSpPr>
            <p:nvPr/>
          </p:nvSpPr>
          <p:spPr bwMode="auto">
            <a:xfrm rot="16260000" flipV="1">
              <a:off x="2292970" y="231826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" name="Freeform 7"/>
            <p:cNvSpPr>
              <a:spLocks/>
            </p:cNvSpPr>
            <p:nvPr/>
          </p:nvSpPr>
          <p:spPr bwMode="auto">
            <a:xfrm rot="16260000" flipV="1">
              <a:off x="2445370" y="247066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9" name="Freeform 7"/>
            <p:cNvSpPr>
              <a:spLocks/>
            </p:cNvSpPr>
            <p:nvPr/>
          </p:nvSpPr>
          <p:spPr bwMode="auto">
            <a:xfrm rot="16260000" flipV="1">
              <a:off x="2597770" y="262306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0" name="Freeform 7"/>
            <p:cNvSpPr>
              <a:spLocks/>
            </p:cNvSpPr>
            <p:nvPr/>
          </p:nvSpPr>
          <p:spPr bwMode="auto">
            <a:xfrm rot="16260000" flipV="1">
              <a:off x="3010807" y="277546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1" name="Freeform 7"/>
            <p:cNvSpPr>
              <a:spLocks/>
            </p:cNvSpPr>
            <p:nvPr/>
          </p:nvSpPr>
          <p:spPr bwMode="auto">
            <a:xfrm rot="16260000" flipV="1">
              <a:off x="1976208" y="285124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2" name="Freeform 7"/>
            <p:cNvSpPr>
              <a:spLocks/>
            </p:cNvSpPr>
            <p:nvPr/>
          </p:nvSpPr>
          <p:spPr bwMode="auto">
            <a:xfrm rot="16260000" flipV="1">
              <a:off x="2128608" y="300364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3" name="Freeform 7"/>
            <p:cNvSpPr>
              <a:spLocks/>
            </p:cNvSpPr>
            <p:nvPr/>
          </p:nvSpPr>
          <p:spPr bwMode="auto">
            <a:xfrm rot="16260000" flipV="1">
              <a:off x="2389245" y="300364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4" name="Freeform 7"/>
            <p:cNvSpPr>
              <a:spLocks/>
            </p:cNvSpPr>
            <p:nvPr/>
          </p:nvSpPr>
          <p:spPr bwMode="auto">
            <a:xfrm rot="16260000" flipV="1">
              <a:off x="3036901" y="2868277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5" name="Freeform 7"/>
            <p:cNvSpPr>
              <a:spLocks/>
            </p:cNvSpPr>
            <p:nvPr/>
          </p:nvSpPr>
          <p:spPr bwMode="auto">
            <a:xfrm rot="16260000" flipV="1">
              <a:off x="2694045" y="330844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6" name="Freeform 7"/>
            <p:cNvSpPr>
              <a:spLocks/>
            </p:cNvSpPr>
            <p:nvPr/>
          </p:nvSpPr>
          <p:spPr bwMode="auto">
            <a:xfrm rot="16260000" flipV="1">
              <a:off x="3066361" y="300628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7" name="Freeform 7"/>
            <p:cNvSpPr>
              <a:spLocks/>
            </p:cNvSpPr>
            <p:nvPr/>
          </p:nvSpPr>
          <p:spPr bwMode="auto">
            <a:xfrm rot="16260000" flipV="1">
              <a:off x="2556701" y="230711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8" name="Freeform 7"/>
            <p:cNvSpPr>
              <a:spLocks/>
            </p:cNvSpPr>
            <p:nvPr/>
          </p:nvSpPr>
          <p:spPr bwMode="auto">
            <a:xfrm rot="16260000" flipV="1">
              <a:off x="2709101" y="245951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9" name="Freeform 7"/>
            <p:cNvSpPr>
              <a:spLocks/>
            </p:cNvSpPr>
            <p:nvPr/>
          </p:nvSpPr>
          <p:spPr bwMode="auto">
            <a:xfrm rot="16260000" flipV="1">
              <a:off x="1683830" y="3703837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0" name="Freeform 7"/>
            <p:cNvSpPr>
              <a:spLocks/>
            </p:cNvSpPr>
            <p:nvPr/>
          </p:nvSpPr>
          <p:spPr bwMode="auto">
            <a:xfrm rot="16260000" flipV="1">
              <a:off x="3013901" y="276431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1" name="Freeform 7"/>
            <p:cNvSpPr>
              <a:spLocks/>
            </p:cNvSpPr>
            <p:nvPr/>
          </p:nvSpPr>
          <p:spPr bwMode="auto">
            <a:xfrm rot="16260000" flipV="1">
              <a:off x="3166301" y="291671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2" name="Freeform 7"/>
            <p:cNvSpPr>
              <a:spLocks/>
            </p:cNvSpPr>
            <p:nvPr/>
          </p:nvSpPr>
          <p:spPr bwMode="auto">
            <a:xfrm rot="16260000" flipV="1">
              <a:off x="2022777" y="288104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3" name="Freeform 7"/>
            <p:cNvSpPr>
              <a:spLocks/>
            </p:cNvSpPr>
            <p:nvPr/>
          </p:nvSpPr>
          <p:spPr bwMode="auto">
            <a:xfrm rot="16260000" flipV="1">
              <a:off x="2175177" y="303344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4" name="Freeform 7"/>
            <p:cNvSpPr>
              <a:spLocks/>
            </p:cNvSpPr>
            <p:nvPr/>
          </p:nvSpPr>
          <p:spPr bwMode="auto">
            <a:xfrm rot="16260000" flipV="1">
              <a:off x="2327577" y="318584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5" name="Freeform 7"/>
            <p:cNvSpPr>
              <a:spLocks/>
            </p:cNvSpPr>
            <p:nvPr/>
          </p:nvSpPr>
          <p:spPr bwMode="auto">
            <a:xfrm rot="16260000" flipV="1">
              <a:off x="2479977" y="333824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6" name="Freeform 7"/>
            <p:cNvSpPr>
              <a:spLocks/>
            </p:cNvSpPr>
            <p:nvPr/>
          </p:nvSpPr>
          <p:spPr bwMode="auto">
            <a:xfrm rot="16260000" flipV="1">
              <a:off x="3218761" y="315868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7" name="Freeform 7"/>
            <p:cNvSpPr>
              <a:spLocks/>
            </p:cNvSpPr>
            <p:nvPr/>
          </p:nvSpPr>
          <p:spPr bwMode="auto">
            <a:xfrm rot="16260000" flipV="1">
              <a:off x="3371161" y="331108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8" name="Freeform 7"/>
            <p:cNvSpPr>
              <a:spLocks/>
            </p:cNvSpPr>
            <p:nvPr/>
          </p:nvSpPr>
          <p:spPr bwMode="auto">
            <a:xfrm rot="16260000" flipV="1">
              <a:off x="2879571" y="238752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9" name="Freeform 7"/>
            <p:cNvSpPr>
              <a:spLocks/>
            </p:cNvSpPr>
            <p:nvPr/>
          </p:nvSpPr>
          <p:spPr bwMode="auto">
            <a:xfrm rot="16260000" flipV="1">
              <a:off x="2879571" y="238752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0" name="Freeform 7"/>
            <p:cNvSpPr>
              <a:spLocks/>
            </p:cNvSpPr>
            <p:nvPr/>
          </p:nvSpPr>
          <p:spPr bwMode="auto">
            <a:xfrm rot="16260000" flipV="1">
              <a:off x="3031971" y="253992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1" name="Freeform 7"/>
            <p:cNvSpPr>
              <a:spLocks/>
            </p:cNvSpPr>
            <p:nvPr/>
          </p:nvSpPr>
          <p:spPr bwMode="auto">
            <a:xfrm rot="16260000" flipV="1">
              <a:off x="3020363" y="2311734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2" name="Freeform 7"/>
            <p:cNvSpPr>
              <a:spLocks/>
            </p:cNvSpPr>
            <p:nvPr/>
          </p:nvSpPr>
          <p:spPr bwMode="auto">
            <a:xfrm rot="16260000" flipV="1">
              <a:off x="2539593" y="2464134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3" name="Freeform 7"/>
            <p:cNvSpPr>
              <a:spLocks/>
            </p:cNvSpPr>
            <p:nvPr/>
          </p:nvSpPr>
          <p:spPr bwMode="auto">
            <a:xfrm rot="16260000" flipV="1">
              <a:off x="2800230" y="2464134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4" name="Freeform 7"/>
            <p:cNvSpPr>
              <a:spLocks/>
            </p:cNvSpPr>
            <p:nvPr/>
          </p:nvSpPr>
          <p:spPr bwMode="auto">
            <a:xfrm rot="16260000" flipV="1">
              <a:off x="3447886" y="232876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5" name="Freeform 7"/>
            <p:cNvSpPr>
              <a:spLocks/>
            </p:cNvSpPr>
            <p:nvPr/>
          </p:nvSpPr>
          <p:spPr bwMode="auto">
            <a:xfrm rot="16260000" flipV="1">
              <a:off x="3105030" y="2768934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6" name="Freeform 7"/>
            <p:cNvSpPr>
              <a:spLocks/>
            </p:cNvSpPr>
            <p:nvPr/>
          </p:nvSpPr>
          <p:spPr bwMode="auto">
            <a:xfrm rot="16260000" flipV="1">
              <a:off x="3477346" y="246677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7" name="Freeform 7"/>
            <p:cNvSpPr>
              <a:spLocks/>
            </p:cNvSpPr>
            <p:nvPr/>
          </p:nvSpPr>
          <p:spPr bwMode="auto">
            <a:xfrm rot="16260000" flipV="1">
              <a:off x="3577286" y="237720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8" name="Freeform 7"/>
            <p:cNvSpPr>
              <a:spLocks/>
            </p:cNvSpPr>
            <p:nvPr/>
          </p:nvSpPr>
          <p:spPr bwMode="auto">
            <a:xfrm rot="16260000" flipV="1">
              <a:off x="2433762" y="234152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9" name="Freeform 7"/>
            <p:cNvSpPr>
              <a:spLocks/>
            </p:cNvSpPr>
            <p:nvPr/>
          </p:nvSpPr>
          <p:spPr bwMode="auto">
            <a:xfrm rot="16260000" flipV="1">
              <a:off x="2586162" y="249392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0" name="Freeform 7"/>
            <p:cNvSpPr>
              <a:spLocks/>
            </p:cNvSpPr>
            <p:nvPr/>
          </p:nvSpPr>
          <p:spPr bwMode="auto">
            <a:xfrm rot="16260000" flipV="1">
              <a:off x="2738562" y="264632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1" name="Freeform 7"/>
            <p:cNvSpPr>
              <a:spLocks/>
            </p:cNvSpPr>
            <p:nvPr/>
          </p:nvSpPr>
          <p:spPr bwMode="auto">
            <a:xfrm rot="16260000" flipV="1">
              <a:off x="2890962" y="279872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2" name="Freeform 7"/>
            <p:cNvSpPr>
              <a:spLocks/>
            </p:cNvSpPr>
            <p:nvPr/>
          </p:nvSpPr>
          <p:spPr bwMode="auto">
            <a:xfrm rot="16260000" flipV="1">
              <a:off x="3629746" y="261917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3" name="Freeform 7"/>
            <p:cNvSpPr>
              <a:spLocks/>
            </p:cNvSpPr>
            <p:nvPr/>
          </p:nvSpPr>
          <p:spPr bwMode="auto">
            <a:xfrm rot="16260000" flipV="1">
              <a:off x="3782146" y="2771571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4" name="Freeform 7"/>
            <p:cNvSpPr>
              <a:spLocks/>
            </p:cNvSpPr>
            <p:nvPr/>
          </p:nvSpPr>
          <p:spPr bwMode="auto">
            <a:xfrm rot="16260000" flipV="1">
              <a:off x="3040587" y="282150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5" name="Freeform 7"/>
            <p:cNvSpPr>
              <a:spLocks/>
            </p:cNvSpPr>
            <p:nvPr/>
          </p:nvSpPr>
          <p:spPr bwMode="auto">
            <a:xfrm rot="16260000" flipV="1">
              <a:off x="3040587" y="282150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6" name="Freeform 7"/>
            <p:cNvSpPr>
              <a:spLocks/>
            </p:cNvSpPr>
            <p:nvPr/>
          </p:nvSpPr>
          <p:spPr bwMode="auto">
            <a:xfrm rot="16260000" flipV="1">
              <a:off x="3192987" y="297390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7" name="Freeform 7"/>
            <p:cNvSpPr>
              <a:spLocks/>
            </p:cNvSpPr>
            <p:nvPr/>
          </p:nvSpPr>
          <p:spPr bwMode="auto">
            <a:xfrm rot="16260000" flipV="1">
              <a:off x="3040587" y="282150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8" name="Freeform 7"/>
            <p:cNvSpPr>
              <a:spLocks/>
            </p:cNvSpPr>
            <p:nvPr/>
          </p:nvSpPr>
          <p:spPr bwMode="auto">
            <a:xfrm rot="16260000" flipV="1">
              <a:off x="3192987" y="297390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9" name="Freeform 7"/>
            <p:cNvSpPr>
              <a:spLocks/>
            </p:cNvSpPr>
            <p:nvPr/>
          </p:nvSpPr>
          <p:spPr bwMode="auto">
            <a:xfrm rot="16260000" flipV="1">
              <a:off x="3345387" y="312630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0" name="Freeform 7"/>
            <p:cNvSpPr>
              <a:spLocks/>
            </p:cNvSpPr>
            <p:nvPr/>
          </p:nvSpPr>
          <p:spPr bwMode="auto">
            <a:xfrm rot="16260000" flipV="1">
              <a:off x="3181379" y="274571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1" name="Freeform 7"/>
            <p:cNvSpPr>
              <a:spLocks/>
            </p:cNvSpPr>
            <p:nvPr/>
          </p:nvSpPr>
          <p:spPr bwMode="auto">
            <a:xfrm rot="16260000" flipV="1">
              <a:off x="3333779" y="289811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2" name="Freeform 7"/>
            <p:cNvSpPr>
              <a:spLocks/>
            </p:cNvSpPr>
            <p:nvPr/>
          </p:nvSpPr>
          <p:spPr bwMode="auto">
            <a:xfrm rot="16260000" flipV="1">
              <a:off x="3322171" y="2669927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3" name="Freeform 7"/>
            <p:cNvSpPr>
              <a:spLocks/>
            </p:cNvSpPr>
            <p:nvPr/>
          </p:nvSpPr>
          <p:spPr bwMode="auto">
            <a:xfrm rot="16260000" flipV="1">
              <a:off x="3735208" y="2822327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4" name="Freeform 7"/>
            <p:cNvSpPr>
              <a:spLocks/>
            </p:cNvSpPr>
            <p:nvPr/>
          </p:nvSpPr>
          <p:spPr bwMode="auto">
            <a:xfrm rot="16260000" flipV="1">
              <a:off x="2853009" y="305051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5" name="Freeform 7"/>
            <p:cNvSpPr>
              <a:spLocks/>
            </p:cNvSpPr>
            <p:nvPr/>
          </p:nvSpPr>
          <p:spPr bwMode="auto">
            <a:xfrm rot="16260000" flipV="1">
              <a:off x="3113646" y="305051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6" name="Freeform 7"/>
            <p:cNvSpPr>
              <a:spLocks/>
            </p:cNvSpPr>
            <p:nvPr/>
          </p:nvSpPr>
          <p:spPr bwMode="auto">
            <a:xfrm rot="16260000" flipV="1">
              <a:off x="3761302" y="2915144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7" name="Freeform 7"/>
            <p:cNvSpPr>
              <a:spLocks/>
            </p:cNvSpPr>
            <p:nvPr/>
          </p:nvSpPr>
          <p:spPr bwMode="auto">
            <a:xfrm rot="16260000" flipV="1">
              <a:off x="3790762" y="305315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8" name="Freeform 7"/>
            <p:cNvSpPr>
              <a:spLocks/>
            </p:cNvSpPr>
            <p:nvPr/>
          </p:nvSpPr>
          <p:spPr bwMode="auto">
            <a:xfrm rot="16260000" flipV="1">
              <a:off x="3738302" y="281118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9" name="Freeform 7"/>
            <p:cNvSpPr>
              <a:spLocks/>
            </p:cNvSpPr>
            <p:nvPr/>
          </p:nvSpPr>
          <p:spPr bwMode="auto">
            <a:xfrm rot="16260000" flipV="1">
              <a:off x="3890702" y="2963582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" name="Freeform 7"/>
            <p:cNvSpPr>
              <a:spLocks/>
            </p:cNvSpPr>
            <p:nvPr/>
          </p:nvSpPr>
          <p:spPr bwMode="auto">
            <a:xfrm rot="16260000" flipV="1">
              <a:off x="2747178" y="2927907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" name="Freeform 7"/>
            <p:cNvSpPr>
              <a:spLocks/>
            </p:cNvSpPr>
            <p:nvPr/>
          </p:nvSpPr>
          <p:spPr bwMode="auto">
            <a:xfrm rot="16260000" flipV="1">
              <a:off x="2899578" y="3080307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" name="Freeform 7"/>
            <p:cNvSpPr>
              <a:spLocks/>
            </p:cNvSpPr>
            <p:nvPr/>
          </p:nvSpPr>
          <p:spPr bwMode="auto">
            <a:xfrm rot="16260000" flipV="1">
              <a:off x="3051978" y="3232707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3" name="Freeform 7"/>
            <p:cNvSpPr>
              <a:spLocks/>
            </p:cNvSpPr>
            <p:nvPr/>
          </p:nvSpPr>
          <p:spPr bwMode="auto">
            <a:xfrm rot="16260000" flipV="1">
              <a:off x="3943162" y="3205553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4" name="Freeform 7"/>
            <p:cNvSpPr>
              <a:spLocks/>
            </p:cNvSpPr>
            <p:nvPr/>
          </p:nvSpPr>
          <p:spPr bwMode="auto">
            <a:xfrm rot="16260000" flipV="1">
              <a:off x="1947305" y="3039568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5" name="Freeform 7"/>
            <p:cNvSpPr>
              <a:spLocks/>
            </p:cNvSpPr>
            <p:nvPr/>
          </p:nvSpPr>
          <p:spPr bwMode="auto">
            <a:xfrm rot="16260000" flipV="1">
              <a:off x="1935697" y="281137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6" name="Freeform 7"/>
            <p:cNvSpPr>
              <a:spLocks/>
            </p:cNvSpPr>
            <p:nvPr/>
          </p:nvSpPr>
          <p:spPr bwMode="auto">
            <a:xfrm rot="16260000" flipV="1">
              <a:off x="1924089" y="258319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7" name="Freeform 7"/>
            <p:cNvSpPr>
              <a:spLocks/>
            </p:cNvSpPr>
            <p:nvPr/>
          </p:nvSpPr>
          <p:spPr bwMode="auto">
            <a:xfrm rot="16260000" flipV="1">
              <a:off x="2337126" y="2735590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8" name="Freeform 7"/>
            <p:cNvSpPr>
              <a:spLocks/>
            </p:cNvSpPr>
            <p:nvPr/>
          </p:nvSpPr>
          <p:spPr bwMode="auto">
            <a:xfrm rot="16260000" flipV="1">
              <a:off x="2363220" y="2828407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9" name="Freeform 7"/>
            <p:cNvSpPr>
              <a:spLocks/>
            </p:cNvSpPr>
            <p:nvPr/>
          </p:nvSpPr>
          <p:spPr bwMode="auto">
            <a:xfrm rot="16260000" flipV="1">
              <a:off x="2020364" y="3268579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0" name="Freeform 7"/>
            <p:cNvSpPr>
              <a:spLocks/>
            </p:cNvSpPr>
            <p:nvPr/>
          </p:nvSpPr>
          <p:spPr bwMode="auto">
            <a:xfrm rot="16260000" flipV="1">
              <a:off x="2392680" y="296641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1" name="Freeform 7"/>
            <p:cNvSpPr>
              <a:spLocks/>
            </p:cNvSpPr>
            <p:nvPr/>
          </p:nvSpPr>
          <p:spPr bwMode="auto">
            <a:xfrm rot="16260000" flipV="1">
              <a:off x="2340220" y="272444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2" name="Freeform 7"/>
            <p:cNvSpPr>
              <a:spLocks/>
            </p:cNvSpPr>
            <p:nvPr/>
          </p:nvSpPr>
          <p:spPr bwMode="auto">
            <a:xfrm rot="16260000" flipV="1">
              <a:off x="2492620" y="2876845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3" name="Freeform 7"/>
            <p:cNvSpPr>
              <a:spLocks/>
            </p:cNvSpPr>
            <p:nvPr/>
          </p:nvSpPr>
          <p:spPr bwMode="auto">
            <a:xfrm rot="16260000" flipV="1">
              <a:off x="2545080" y="311881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4" name="Freeform 7"/>
            <p:cNvSpPr>
              <a:spLocks/>
            </p:cNvSpPr>
            <p:nvPr/>
          </p:nvSpPr>
          <p:spPr bwMode="auto">
            <a:xfrm rot="16260000" flipV="1">
              <a:off x="2697480" y="3271216"/>
              <a:ext cx="49370" cy="585611"/>
            </a:xfrm>
            <a:custGeom>
              <a:avLst/>
              <a:gdLst>
                <a:gd name="T0" fmla="*/ 72499 w 1988545"/>
                <a:gd name="T1" fmla="*/ 38833 h 1814286"/>
                <a:gd name="T2" fmla="*/ 50749 w 1988545"/>
                <a:gd name="T3" fmla="*/ 77666 h 1814286"/>
                <a:gd name="T4" fmla="*/ 28999 w 1988545"/>
                <a:gd name="T5" fmla="*/ 120813 h 1814286"/>
                <a:gd name="T6" fmla="*/ 14500 w 1988545"/>
                <a:gd name="T7" fmla="*/ 181221 h 1814286"/>
                <a:gd name="T8" fmla="*/ 5438 w 1988545"/>
                <a:gd name="T9" fmla="*/ 220054 h 1814286"/>
                <a:gd name="T10" fmla="*/ 0 w 1988545"/>
                <a:gd name="T11" fmla="*/ 276145 h 1814286"/>
                <a:gd name="T12" fmla="*/ 1813 w 1988545"/>
                <a:gd name="T13" fmla="*/ 332237 h 1814286"/>
                <a:gd name="T14" fmla="*/ 3625 w 1988545"/>
                <a:gd name="T15" fmla="*/ 366756 h 1814286"/>
                <a:gd name="T16" fmla="*/ 27187 w 1988545"/>
                <a:gd name="T17" fmla="*/ 444422 h 1814286"/>
                <a:gd name="T18" fmla="*/ 38062 w 1988545"/>
                <a:gd name="T19" fmla="*/ 465995 h 1814286"/>
                <a:gd name="T20" fmla="*/ 57999 w 1988545"/>
                <a:gd name="T21" fmla="*/ 483255 h 1814286"/>
                <a:gd name="T22" fmla="*/ 68874 w 1988545"/>
                <a:gd name="T23" fmla="*/ 496199 h 1814286"/>
                <a:gd name="T24" fmla="*/ 74311 w 1988545"/>
                <a:gd name="T25" fmla="*/ 500514 h 1814286"/>
                <a:gd name="T26" fmla="*/ 85186 w 1988545"/>
                <a:gd name="T27" fmla="*/ 513458 h 1814286"/>
                <a:gd name="T28" fmla="*/ 96061 w 1988545"/>
                <a:gd name="T29" fmla="*/ 522088 h 1814286"/>
                <a:gd name="T30" fmla="*/ 115998 w 1988545"/>
                <a:gd name="T31" fmla="*/ 535032 h 1814286"/>
                <a:gd name="T32" fmla="*/ 128686 w 1988545"/>
                <a:gd name="T33" fmla="*/ 539347 h 1814286"/>
                <a:gd name="T34" fmla="*/ 190309 w 1988545"/>
                <a:gd name="T35" fmla="*/ 535032 h 1814286"/>
                <a:gd name="T36" fmla="*/ 204809 w 1988545"/>
                <a:gd name="T37" fmla="*/ 509143 h 1814286"/>
                <a:gd name="T38" fmla="*/ 235621 w 1988545"/>
                <a:gd name="T39" fmla="*/ 457366 h 1814286"/>
                <a:gd name="T40" fmla="*/ 246496 w 1988545"/>
                <a:gd name="T41" fmla="*/ 427162 h 1814286"/>
                <a:gd name="T42" fmla="*/ 248309 w 1988545"/>
                <a:gd name="T43" fmla="*/ 414218 h 1814286"/>
                <a:gd name="T44" fmla="*/ 241059 w 1988545"/>
                <a:gd name="T45" fmla="*/ 340867 h 1814286"/>
                <a:gd name="T46" fmla="*/ 242871 w 1988545"/>
                <a:gd name="T47" fmla="*/ 280460 h 1814286"/>
                <a:gd name="T48" fmla="*/ 246496 w 1988545"/>
                <a:gd name="T49" fmla="*/ 263202 h 1814286"/>
                <a:gd name="T50" fmla="*/ 248309 w 1988545"/>
                <a:gd name="T51" fmla="*/ 250257 h 1814286"/>
                <a:gd name="T52" fmla="*/ 242871 w 1988545"/>
                <a:gd name="T53" fmla="*/ 211424 h 1814286"/>
                <a:gd name="T54" fmla="*/ 237434 w 1988545"/>
                <a:gd name="T55" fmla="*/ 198479 h 1814286"/>
                <a:gd name="T56" fmla="*/ 226559 w 1988545"/>
                <a:gd name="T57" fmla="*/ 155332 h 1814286"/>
                <a:gd name="T58" fmla="*/ 222934 w 1988545"/>
                <a:gd name="T59" fmla="*/ 103555 h 1814286"/>
                <a:gd name="T60" fmla="*/ 217497 w 1988545"/>
                <a:gd name="T61" fmla="*/ 69036 h 1814286"/>
                <a:gd name="T62" fmla="*/ 208434 w 1988545"/>
                <a:gd name="T63" fmla="*/ 60407 h 1814286"/>
                <a:gd name="T64" fmla="*/ 197560 w 1988545"/>
                <a:gd name="T65" fmla="*/ 38833 h 1814286"/>
                <a:gd name="T66" fmla="*/ 190309 w 1988545"/>
                <a:gd name="T67" fmla="*/ 21574 h 1814286"/>
                <a:gd name="T68" fmla="*/ 183060 w 1988545"/>
                <a:gd name="T69" fmla="*/ 12944 h 1814286"/>
                <a:gd name="T70" fmla="*/ 154060 w 1988545"/>
                <a:gd name="T71" fmla="*/ 0 h 1814286"/>
                <a:gd name="T72" fmla="*/ 112373 w 1988545"/>
                <a:gd name="T73" fmla="*/ 12944 h 1814286"/>
                <a:gd name="T74" fmla="*/ 101498 w 1988545"/>
                <a:gd name="T75" fmla="*/ 21574 h 1814286"/>
                <a:gd name="T76" fmla="*/ 96061 w 1988545"/>
                <a:gd name="T77" fmla="*/ 25889 h 1814286"/>
                <a:gd name="T78" fmla="*/ 81561 w 1988545"/>
                <a:gd name="T79" fmla="*/ 30203 h 1814286"/>
                <a:gd name="T80" fmla="*/ 72499 w 1988545"/>
                <a:gd name="T81" fmla="*/ 38833 h 1814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88545" h="1814286">
                  <a:moveTo>
                    <a:pt x="580572" y="130629"/>
                  </a:moveTo>
                  <a:cubicBezTo>
                    <a:pt x="539448" y="157238"/>
                    <a:pt x="454890" y="217616"/>
                    <a:pt x="406400" y="261257"/>
                  </a:cubicBezTo>
                  <a:cubicBezTo>
                    <a:pt x="249473" y="402492"/>
                    <a:pt x="428489" y="266215"/>
                    <a:pt x="232229" y="406400"/>
                  </a:cubicBezTo>
                  <a:cubicBezTo>
                    <a:pt x="193524" y="474133"/>
                    <a:pt x="159389" y="544690"/>
                    <a:pt x="116115" y="609600"/>
                  </a:cubicBezTo>
                  <a:cubicBezTo>
                    <a:pt x="84136" y="657568"/>
                    <a:pt x="66881" y="679549"/>
                    <a:pt x="43543" y="740229"/>
                  </a:cubicBezTo>
                  <a:cubicBezTo>
                    <a:pt x="16256" y="811176"/>
                    <a:pt x="12096" y="856341"/>
                    <a:pt x="0" y="928914"/>
                  </a:cubicBezTo>
                  <a:cubicBezTo>
                    <a:pt x="4838" y="991809"/>
                    <a:pt x="8534" y="1054803"/>
                    <a:pt x="14515" y="1117600"/>
                  </a:cubicBezTo>
                  <a:cubicBezTo>
                    <a:pt x="18213" y="1156430"/>
                    <a:pt x="12259" y="1198497"/>
                    <a:pt x="29029" y="1233714"/>
                  </a:cubicBezTo>
                  <a:cubicBezTo>
                    <a:pt x="29535" y="1234777"/>
                    <a:pt x="171707" y="1448964"/>
                    <a:pt x="217715" y="1494972"/>
                  </a:cubicBezTo>
                  <a:cubicBezTo>
                    <a:pt x="244434" y="1521691"/>
                    <a:pt x="272619" y="1547739"/>
                    <a:pt x="304800" y="1567543"/>
                  </a:cubicBezTo>
                  <a:cubicBezTo>
                    <a:pt x="363416" y="1603614"/>
                    <a:pt x="403852" y="1610449"/>
                    <a:pt x="464457" y="1625600"/>
                  </a:cubicBezTo>
                  <a:cubicBezTo>
                    <a:pt x="493486" y="1640114"/>
                    <a:pt x="521885" y="1655962"/>
                    <a:pt x="551543" y="1669143"/>
                  </a:cubicBezTo>
                  <a:cubicBezTo>
                    <a:pt x="565524" y="1675357"/>
                    <a:pt x="581105" y="1677443"/>
                    <a:pt x="595086" y="1683657"/>
                  </a:cubicBezTo>
                  <a:cubicBezTo>
                    <a:pt x="624744" y="1696838"/>
                    <a:pt x="652214" y="1714717"/>
                    <a:pt x="682172" y="1727200"/>
                  </a:cubicBezTo>
                  <a:cubicBezTo>
                    <a:pt x="710417" y="1738969"/>
                    <a:pt x="740011" y="1747230"/>
                    <a:pt x="769257" y="1756229"/>
                  </a:cubicBezTo>
                  <a:cubicBezTo>
                    <a:pt x="780727" y="1759758"/>
                    <a:pt x="898597" y="1794260"/>
                    <a:pt x="928915" y="1799772"/>
                  </a:cubicBezTo>
                  <a:cubicBezTo>
                    <a:pt x="962574" y="1805892"/>
                    <a:pt x="996648" y="1809448"/>
                    <a:pt x="1030515" y="1814286"/>
                  </a:cubicBezTo>
                  <a:lnTo>
                    <a:pt x="1524000" y="1799772"/>
                  </a:lnTo>
                  <a:cubicBezTo>
                    <a:pt x="1571723" y="1791818"/>
                    <a:pt x="1600589" y="1740587"/>
                    <a:pt x="1640115" y="1712686"/>
                  </a:cubicBezTo>
                  <a:cubicBezTo>
                    <a:pt x="1766927" y="1623171"/>
                    <a:pt x="1769622" y="1634434"/>
                    <a:pt x="1886857" y="1538514"/>
                  </a:cubicBezTo>
                  <a:cubicBezTo>
                    <a:pt x="1926103" y="1506403"/>
                    <a:pt x="1943308" y="1477762"/>
                    <a:pt x="1973943" y="1436914"/>
                  </a:cubicBezTo>
                  <a:cubicBezTo>
                    <a:pt x="1978781" y="1422400"/>
                    <a:pt x="1989630" y="1408626"/>
                    <a:pt x="1988457" y="1393372"/>
                  </a:cubicBezTo>
                  <a:cubicBezTo>
                    <a:pt x="1982783" y="1319603"/>
                    <a:pt x="1951381" y="1220062"/>
                    <a:pt x="1930400" y="1146629"/>
                  </a:cubicBezTo>
                  <a:cubicBezTo>
                    <a:pt x="1935238" y="1078896"/>
                    <a:pt x="1933751" y="1010411"/>
                    <a:pt x="1944915" y="943429"/>
                  </a:cubicBezTo>
                  <a:cubicBezTo>
                    <a:pt x="1948472" y="922087"/>
                    <a:pt x="1965420" y="905259"/>
                    <a:pt x="1973943" y="885372"/>
                  </a:cubicBezTo>
                  <a:cubicBezTo>
                    <a:pt x="1979970" y="871310"/>
                    <a:pt x="1983619" y="856343"/>
                    <a:pt x="1988457" y="841829"/>
                  </a:cubicBezTo>
                  <a:cubicBezTo>
                    <a:pt x="1977313" y="786106"/>
                    <a:pt x="1978299" y="757937"/>
                    <a:pt x="1944915" y="711200"/>
                  </a:cubicBezTo>
                  <a:cubicBezTo>
                    <a:pt x="1932984" y="694497"/>
                    <a:pt x="1913974" y="683860"/>
                    <a:pt x="1901372" y="667657"/>
                  </a:cubicBezTo>
                  <a:cubicBezTo>
                    <a:pt x="1852330" y="604604"/>
                    <a:pt x="1845883" y="585707"/>
                    <a:pt x="1814286" y="522514"/>
                  </a:cubicBezTo>
                  <a:cubicBezTo>
                    <a:pt x="1790599" y="333017"/>
                    <a:pt x="1812658" y="471647"/>
                    <a:pt x="1785257" y="348343"/>
                  </a:cubicBezTo>
                  <a:cubicBezTo>
                    <a:pt x="1777490" y="313391"/>
                    <a:pt x="1777237" y="257602"/>
                    <a:pt x="1741715" y="232229"/>
                  </a:cubicBezTo>
                  <a:cubicBezTo>
                    <a:pt x="1720514" y="217085"/>
                    <a:pt x="1693334" y="212876"/>
                    <a:pt x="1669143" y="203200"/>
                  </a:cubicBezTo>
                  <a:cubicBezTo>
                    <a:pt x="1518153" y="52210"/>
                    <a:pt x="1723508" y="251872"/>
                    <a:pt x="1582057" y="130629"/>
                  </a:cubicBezTo>
                  <a:cubicBezTo>
                    <a:pt x="1561277" y="112818"/>
                    <a:pt x="1545895" y="88993"/>
                    <a:pt x="1524000" y="72572"/>
                  </a:cubicBezTo>
                  <a:cubicBezTo>
                    <a:pt x="1506691" y="59590"/>
                    <a:pt x="1486032" y="51579"/>
                    <a:pt x="1465943" y="43543"/>
                  </a:cubicBezTo>
                  <a:cubicBezTo>
                    <a:pt x="1362333" y="2098"/>
                    <a:pt x="1362265" y="12855"/>
                    <a:pt x="1233715" y="0"/>
                  </a:cubicBezTo>
                  <a:cubicBezTo>
                    <a:pt x="1133453" y="7712"/>
                    <a:pt x="999247" y="10422"/>
                    <a:pt x="899886" y="43543"/>
                  </a:cubicBezTo>
                  <a:lnTo>
                    <a:pt x="812800" y="72572"/>
                  </a:lnTo>
                  <a:cubicBezTo>
                    <a:pt x="798286" y="77410"/>
                    <a:pt x="784438" y="85188"/>
                    <a:pt x="769257" y="87086"/>
                  </a:cubicBezTo>
                  <a:lnTo>
                    <a:pt x="653143" y="101600"/>
                  </a:lnTo>
                  <a:cubicBezTo>
                    <a:pt x="559566" y="132793"/>
                    <a:pt x="621696" y="104020"/>
                    <a:pt x="580572" y="1306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55" name="TextBox 53"/>
          <p:cNvSpPr txBox="1">
            <a:spLocks noChangeArrowheads="1"/>
          </p:cNvSpPr>
          <p:nvPr/>
        </p:nvSpPr>
        <p:spPr bwMode="auto">
          <a:xfrm>
            <a:off x="3001571" y="2059298"/>
            <a:ext cx="11801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 smtClean="0"/>
              <a:t>Shale grains</a:t>
            </a:r>
            <a:endParaRPr lang="en-GB" altLang="en-US" sz="1400" dirty="0"/>
          </a:p>
        </p:txBody>
      </p:sp>
    </p:spTree>
    <p:extLst>
      <p:ext uri="{BB962C8B-B14F-4D97-AF65-F5344CB8AC3E}">
        <p14:creationId xmlns:p14="http://schemas.microsoft.com/office/powerpoint/2010/main" val="52449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" grpId="0" animBg="1"/>
      <p:bldP spid="4" grpId="0" animBg="1"/>
      <p:bldP spid="338" grpId="0"/>
      <p:bldP spid="3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9" name="Freeform 9"/>
          <p:cNvSpPr>
            <a:spLocks/>
          </p:cNvSpPr>
          <p:nvPr/>
        </p:nvSpPr>
        <p:spPr bwMode="auto">
          <a:xfrm>
            <a:off x="900799" y="1386937"/>
            <a:ext cx="7497762" cy="3743325"/>
          </a:xfrm>
          <a:custGeom>
            <a:avLst/>
            <a:gdLst>
              <a:gd name="T0" fmla="*/ 0 w 7498080"/>
              <a:gd name="T1" fmla="*/ 2147483647 h 1336431"/>
              <a:gd name="T2" fmla="*/ 1264797 w 7498080"/>
              <a:gd name="T3" fmla="*/ 2147483647 h 1336431"/>
              <a:gd name="T4" fmla="*/ 2487440 w 7498080"/>
              <a:gd name="T5" fmla="*/ 2147483647 h 1336431"/>
              <a:gd name="T6" fmla="*/ 3133899 w 7498080"/>
              <a:gd name="T7" fmla="*/ 2147483647 h 1336431"/>
              <a:gd name="T8" fmla="*/ 3274431 w 7498080"/>
              <a:gd name="T9" fmla="*/ 2147483647 h 1336431"/>
              <a:gd name="T10" fmla="*/ 4637614 w 7498080"/>
              <a:gd name="T11" fmla="*/ 2147483647 h 1336431"/>
              <a:gd name="T12" fmla="*/ 4792203 w 7498080"/>
              <a:gd name="T13" fmla="*/ 2147483647 h 1336431"/>
              <a:gd name="T14" fmla="*/ 4918682 w 7498080"/>
              <a:gd name="T15" fmla="*/ 2147483647 h 1336431"/>
              <a:gd name="T16" fmla="*/ 6436433 w 7498080"/>
              <a:gd name="T17" fmla="*/ 2147483647 h 1336431"/>
              <a:gd name="T18" fmla="*/ 6900189 w 7498080"/>
              <a:gd name="T19" fmla="*/ 0 h 1336431"/>
              <a:gd name="T20" fmla="*/ 7490438 w 7498080"/>
              <a:gd name="T21" fmla="*/ 0 h 1336431"/>
              <a:gd name="T22" fmla="*/ 6843994 w 7498080"/>
              <a:gd name="T23" fmla="*/ 2147483647 h 1336431"/>
              <a:gd name="T24" fmla="*/ 6520745 w 7498080"/>
              <a:gd name="T25" fmla="*/ 2147483647 h 1336431"/>
              <a:gd name="T26" fmla="*/ 5916467 w 7498080"/>
              <a:gd name="T27" fmla="*/ 2147483647 h 1336431"/>
              <a:gd name="T28" fmla="*/ 5789975 w 7498080"/>
              <a:gd name="T29" fmla="*/ 2147483647 h 1336431"/>
              <a:gd name="T30" fmla="*/ 5635403 w 7498080"/>
              <a:gd name="T31" fmla="*/ 2147483647 h 1336431"/>
              <a:gd name="T32" fmla="*/ 4876516 w 7498080"/>
              <a:gd name="T33" fmla="*/ 2147483647 h 1336431"/>
              <a:gd name="T34" fmla="*/ 4370596 w 7498080"/>
              <a:gd name="T35" fmla="*/ 2147483647 h 1336431"/>
              <a:gd name="T36" fmla="*/ 3471187 w 7498080"/>
              <a:gd name="T37" fmla="*/ 2147483647 h 1336431"/>
              <a:gd name="T38" fmla="*/ 2937154 w 7498080"/>
              <a:gd name="T39" fmla="*/ 2147483647 h 1336431"/>
              <a:gd name="T40" fmla="*/ 2206373 w 7498080"/>
              <a:gd name="T41" fmla="*/ 2147483647 h 1336431"/>
              <a:gd name="T42" fmla="*/ 2051795 w 7498080"/>
              <a:gd name="T43" fmla="*/ 2147483647 h 1336431"/>
              <a:gd name="T44" fmla="*/ 1559930 w 7498080"/>
              <a:gd name="T45" fmla="*/ 2147483647 h 1336431"/>
              <a:gd name="T46" fmla="*/ 1011842 w 7498080"/>
              <a:gd name="T47" fmla="*/ 2147483647 h 1336431"/>
              <a:gd name="T48" fmla="*/ 534021 w 7498080"/>
              <a:gd name="T49" fmla="*/ 2147483647 h 1336431"/>
              <a:gd name="T50" fmla="*/ 14044 w 7498080"/>
              <a:gd name="T51" fmla="*/ 2147483647 h 1336431"/>
              <a:gd name="T52" fmla="*/ 14044 w 7498080"/>
              <a:gd name="T53" fmla="*/ 2147483647 h 1336431"/>
              <a:gd name="T54" fmla="*/ 0 w 7498080"/>
              <a:gd name="T55" fmla="*/ 2147483647 h 1336431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7498080"/>
              <a:gd name="T85" fmla="*/ 0 h 1336431"/>
              <a:gd name="T86" fmla="*/ 7498080 w 7498080"/>
              <a:gd name="T87" fmla="*/ 1336431 h 1336431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7498080" h="1336431">
                <a:moveTo>
                  <a:pt x="0" y="984738"/>
                </a:moveTo>
                <a:lnTo>
                  <a:pt x="1266093" y="984738"/>
                </a:lnTo>
                <a:lnTo>
                  <a:pt x="2489982" y="942535"/>
                </a:lnTo>
                <a:lnTo>
                  <a:pt x="3137096" y="787791"/>
                </a:lnTo>
                <a:lnTo>
                  <a:pt x="3277773" y="773723"/>
                </a:lnTo>
                <a:lnTo>
                  <a:pt x="4642339" y="576775"/>
                </a:lnTo>
                <a:cubicBezTo>
                  <a:pt x="4693920" y="572086"/>
                  <a:pt x="4747473" y="577591"/>
                  <a:pt x="4797083" y="562708"/>
                </a:cubicBezTo>
                <a:cubicBezTo>
                  <a:pt x="4843326" y="548835"/>
                  <a:pt x="4923693" y="492369"/>
                  <a:pt x="4923693" y="492369"/>
                </a:cubicBezTo>
                <a:lnTo>
                  <a:pt x="6443003" y="196948"/>
                </a:lnTo>
                <a:lnTo>
                  <a:pt x="6907237" y="0"/>
                </a:lnTo>
                <a:lnTo>
                  <a:pt x="7498080" y="0"/>
                </a:lnTo>
                <a:lnTo>
                  <a:pt x="6850967" y="379828"/>
                </a:lnTo>
                <a:lnTo>
                  <a:pt x="6527410" y="422031"/>
                </a:lnTo>
                <a:lnTo>
                  <a:pt x="5922499" y="647114"/>
                </a:lnTo>
                <a:cubicBezTo>
                  <a:pt x="5880296" y="661182"/>
                  <a:pt x="5839512" y="680593"/>
                  <a:pt x="5795890" y="689317"/>
                </a:cubicBezTo>
                <a:cubicBezTo>
                  <a:pt x="5745101" y="699475"/>
                  <a:pt x="5641145" y="703385"/>
                  <a:pt x="5641145" y="703385"/>
                </a:cubicBezTo>
                <a:lnTo>
                  <a:pt x="4881490" y="829994"/>
                </a:lnTo>
                <a:lnTo>
                  <a:pt x="4375053" y="928468"/>
                </a:lnTo>
                <a:lnTo>
                  <a:pt x="3474720" y="1083212"/>
                </a:lnTo>
                <a:lnTo>
                  <a:pt x="2940148" y="1252025"/>
                </a:lnTo>
                <a:lnTo>
                  <a:pt x="2208628" y="1252025"/>
                </a:lnTo>
                <a:cubicBezTo>
                  <a:pt x="2072864" y="1282194"/>
                  <a:pt x="2125251" y="1280160"/>
                  <a:pt x="2053883" y="1280160"/>
                </a:cubicBezTo>
                <a:lnTo>
                  <a:pt x="1561514" y="1308295"/>
                </a:lnTo>
                <a:lnTo>
                  <a:pt x="1012874" y="1308295"/>
                </a:lnTo>
                <a:lnTo>
                  <a:pt x="534573" y="1336431"/>
                </a:lnTo>
                <a:lnTo>
                  <a:pt x="14068" y="1322363"/>
                </a:lnTo>
                <a:lnTo>
                  <a:pt x="0" y="984738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5370" name="Freeform 10"/>
          <p:cNvSpPr>
            <a:spLocks/>
          </p:cNvSpPr>
          <p:nvPr/>
        </p:nvSpPr>
        <p:spPr bwMode="auto">
          <a:xfrm>
            <a:off x="924611" y="1364712"/>
            <a:ext cx="6961188" cy="2870200"/>
          </a:xfrm>
          <a:custGeom>
            <a:avLst/>
            <a:gdLst>
              <a:gd name="T0" fmla="*/ 6824397 w 6962273"/>
              <a:gd name="T1" fmla="*/ 15874 h 2871537"/>
              <a:gd name="T2" fmla="*/ 31964 w 6962273"/>
              <a:gd name="T3" fmla="*/ 0 h 2871537"/>
              <a:gd name="T4" fmla="*/ 0 w 6962273"/>
              <a:gd name="T5" fmla="*/ 2760304 h 2871537"/>
              <a:gd name="T6" fmla="*/ 767141 w 6962273"/>
              <a:gd name="T7" fmla="*/ 2823758 h 2871537"/>
              <a:gd name="T8" fmla="*/ 2221524 w 6962273"/>
              <a:gd name="T9" fmla="*/ 2839623 h 2871537"/>
              <a:gd name="T10" fmla="*/ 3164483 w 6962273"/>
              <a:gd name="T11" fmla="*/ 2347848 h 2871537"/>
              <a:gd name="T12" fmla="*/ 4586903 w 6962273"/>
              <a:gd name="T13" fmla="*/ 1760886 h 2871537"/>
              <a:gd name="T14" fmla="*/ 5545822 w 6962273"/>
              <a:gd name="T15" fmla="*/ 1205652 h 2871537"/>
              <a:gd name="T16" fmla="*/ 6680569 w 6962273"/>
              <a:gd name="T17" fmla="*/ 523507 h 2871537"/>
              <a:gd name="T18" fmla="*/ 6936284 w 6962273"/>
              <a:gd name="T19" fmla="*/ 15874 h 2871537"/>
              <a:gd name="T20" fmla="*/ 6728510 w 6962273"/>
              <a:gd name="T21" fmla="*/ 15874 h 287153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962273"/>
              <a:gd name="T34" fmla="*/ 0 h 2871537"/>
              <a:gd name="T35" fmla="*/ 6962273 w 6962273"/>
              <a:gd name="T36" fmla="*/ 2871537 h 287153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962273" h="2871537">
                <a:moveTo>
                  <a:pt x="6849979" y="16042"/>
                </a:moveTo>
                <a:lnTo>
                  <a:pt x="32084" y="0"/>
                </a:lnTo>
                <a:lnTo>
                  <a:pt x="0" y="2791327"/>
                </a:lnTo>
                <a:lnTo>
                  <a:pt x="770021" y="2855495"/>
                </a:lnTo>
                <a:lnTo>
                  <a:pt x="2229852" y="2871537"/>
                </a:lnTo>
                <a:lnTo>
                  <a:pt x="3176337" y="2374232"/>
                </a:lnTo>
                <a:lnTo>
                  <a:pt x="4604084" y="1780674"/>
                </a:lnTo>
                <a:lnTo>
                  <a:pt x="5566610" y="1219200"/>
                </a:lnTo>
                <a:lnTo>
                  <a:pt x="6705600" y="529390"/>
                </a:lnTo>
                <a:lnTo>
                  <a:pt x="6962273" y="16042"/>
                </a:lnTo>
                <a:lnTo>
                  <a:pt x="6753726" y="16042"/>
                </a:lnTo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 rot="19970661">
            <a:off x="4102786" y="3615787"/>
            <a:ext cx="133826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chemeClr val="bg1"/>
                </a:solidFill>
                <a:latin typeface="+mn-lt"/>
              </a:rPr>
              <a:t>Shale layer</a:t>
            </a: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924611" y="2507071"/>
            <a:ext cx="6692470" cy="2767654"/>
          </a:xfrm>
          <a:custGeom>
            <a:avLst/>
            <a:gdLst>
              <a:gd name="T0" fmla="*/ 0 w 7498080"/>
              <a:gd name="T1" fmla="*/ 2147483647 h 1336431"/>
              <a:gd name="T2" fmla="*/ 1271253 w 7498080"/>
              <a:gd name="T3" fmla="*/ 2147483647 h 1336431"/>
              <a:gd name="T4" fmla="*/ 2500123 w 7498080"/>
              <a:gd name="T5" fmla="*/ 2147483647 h 1336431"/>
              <a:gd name="T6" fmla="*/ 3149875 w 7498080"/>
              <a:gd name="T7" fmla="*/ 2147483647 h 1336431"/>
              <a:gd name="T8" fmla="*/ 3291119 w 7498080"/>
              <a:gd name="T9" fmla="*/ 2147483647 h 1336431"/>
              <a:gd name="T10" fmla="*/ 4661236 w 7498080"/>
              <a:gd name="T11" fmla="*/ 2147483647 h 1336431"/>
              <a:gd name="T12" fmla="*/ 4816615 w 7498080"/>
              <a:gd name="T13" fmla="*/ 2147483647 h 1336431"/>
              <a:gd name="T14" fmla="*/ 4943736 w 7498080"/>
              <a:gd name="T15" fmla="*/ 2147483647 h 1336431"/>
              <a:gd name="T16" fmla="*/ 6469244 w 7498080"/>
              <a:gd name="T17" fmla="*/ 2147483647 h 1336431"/>
              <a:gd name="T18" fmla="*/ 6935357 w 7498080"/>
              <a:gd name="T19" fmla="*/ 0 h 1336431"/>
              <a:gd name="T20" fmla="*/ 7528608 w 7498080"/>
              <a:gd name="T21" fmla="*/ 0 h 1336431"/>
              <a:gd name="T22" fmla="*/ 6878866 w 7498080"/>
              <a:gd name="T23" fmla="*/ 2147483647 h 1336431"/>
              <a:gd name="T24" fmla="*/ 6553985 w 7498080"/>
              <a:gd name="T25" fmla="*/ 2147483647 h 1336431"/>
              <a:gd name="T26" fmla="*/ 5946621 w 7498080"/>
              <a:gd name="T27" fmla="*/ 2147483647 h 1336431"/>
              <a:gd name="T28" fmla="*/ 5819486 w 7498080"/>
              <a:gd name="T29" fmla="*/ 2147483647 h 1336431"/>
              <a:gd name="T30" fmla="*/ 5664122 w 7498080"/>
              <a:gd name="T31" fmla="*/ 2147483647 h 1336431"/>
              <a:gd name="T32" fmla="*/ 4901375 w 7498080"/>
              <a:gd name="T33" fmla="*/ 2147483647 h 1336431"/>
              <a:gd name="T34" fmla="*/ 4392866 w 7498080"/>
              <a:gd name="T35" fmla="*/ 2147483647 h 1336431"/>
              <a:gd name="T36" fmla="*/ 3488869 w 7498080"/>
              <a:gd name="T37" fmla="*/ 2147483647 h 1336431"/>
              <a:gd name="T38" fmla="*/ 2952124 w 7498080"/>
              <a:gd name="T39" fmla="*/ 2147483647 h 1336431"/>
              <a:gd name="T40" fmla="*/ 2217623 w 7498080"/>
              <a:gd name="T41" fmla="*/ 2147483647 h 1336431"/>
              <a:gd name="T42" fmla="*/ 2062248 w 7498080"/>
              <a:gd name="T43" fmla="*/ 2147483647 h 1336431"/>
              <a:gd name="T44" fmla="*/ 1567875 w 7498080"/>
              <a:gd name="T45" fmla="*/ 2147483647 h 1336431"/>
              <a:gd name="T46" fmla="*/ 1017002 w 7498080"/>
              <a:gd name="T47" fmla="*/ 2147483647 h 1336431"/>
              <a:gd name="T48" fmla="*/ 536757 w 7498080"/>
              <a:gd name="T49" fmla="*/ 2147483647 h 1336431"/>
              <a:gd name="T50" fmla="*/ 14116 w 7498080"/>
              <a:gd name="T51" fmla="*/ 2147483647 h 1336431"/>
              <a:gd name="T52" fmla="*/ 14116 w 7498080"/>
              <a:gd name="T53" fmla="*/ 2147483647 h 1336431"/>
              <a:gd name="T54" fmla="*/ 0 w 7498080"/>
              <a:gd name="T55" fmla="*/ 2147483647 h 1336431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7498080"/>
              <a:gd name="T85" fmla="*/ 0 h 1336431"/>
              <a:gd name="T86" fmla="*/ 7498080 w 7498080"/>
              <a:gd name="T87" fmla="*/ 1336431 h 1336431"/>
              <a:gd name="connsiteX0" fmla="*/ 0 w 7498080"/>
              <a:gd name="connsiteY0" fmla="*/ 984738 h 1336431"/>
              <a:gd name="connsiteX1" fmla="*/ 1266093 w 7498080"/>
              <a:gd name="connsiteY1" fmla="*/ 984738 h 1336431"/>
              <a:gd name="connsiteX2" fmla="*/ 2489982 w 7498080"/>
              <a:gd name="connsiteY2" fmla="*/ 942535 h 1336431"/>
              <a:gd name="connsiteX3" fmla="*/ 3137096 w 7498080"/>
              <a:gd name="connsiteY3" fmla="*/ 787791 h 1336431"/>
              <a:gd name="connsiteX4" fmla="*/ 3277773 w 7498080"/>
              <a:gd name="connsiteY4" fmla="*/ 773723 h 1336431"/>
              <a:gd name="connsiteX5" fmla="*/ 4642339 w 7498080"/>
              <a:gd name="connsiteY5" fmla="*/ 576775 h 1336431"/>
              <a:gd name="connsiteX6" fmla="*/ 4797083 w 7498080"/>
              <a:gd name="connsiteY6" fmla="*/ 562708 h 1336431"/>
              <a:gd name="connsiteX7" fmla="*/ 4923693 w 7498080"/>
              <a:gd name="connsiteY7" fmla="*/ 492369 h 1336431"/>
              <a:gd name="connsiteX8" fmla="*/ 6443003 w 7498080"/>
              <a:gd name="connsiteY8" fmla="*/ 196948 h 1336431"/>
              <a:gd name="connsiteX9" fmla="*/ 7498080 w 7498080"/>
              <a:gd name="connsiteY9" fmla="*/ 0 h 1336431"/>
              <a:gd name="connsiteX10" fmla="*/ 6850967 w 7498080"/>
              <a:gd name="connsiteY10" fmla="*/ 379828 h 1336431"/>
              <a:gd name="connsiteX11" fmla="*/ 6527410 w 7498080"/>
              <a:gd name="connsiteY11" fmla="*/ 422031 h 1336431"/>
              <a:gd name="connsiteX12" fmla="*/ 5922499 w 7498080"/>
              <a:gd name="connsiteY12" fmla="*/ 647114 h 1336431"/>
              <a:gd name="connsiteX13" fmla="*/ 5795890 w 7498080"/>
              <a:gd name="connsiteY13" fmla="*/ 689317 h 1336431"/>
              <a:gd name="connsiteX14" fmla="*/ 5641145 w 7498080"/>
              <a:gd name="connsiteY14" fmla="*/ 703385 h 1336431"/>
              <a:gd name="connsiteX15" fmla="*/ 4881490 w 7498080"/>
              <a:gd name="connsiteY15" fmla="*/ 829994 h 1336431"/>
              <a:gd name="connsiteX16" fmla="*/ 4375053 w 7498080"/>
              <a:gd name="connsiteY16" fmla="*/ 928468 h 1336431"/>
              <a:gd name="connsiteX17" fmla="*/ 3474720 w 7498080"/>
              <a:gd name="connsiteY17" fmla="*/ 1083212 h 1336431"/>
              <a:gd name="connsiteX18" fmla="*/ 2940148 w 7498080"/>
              <a:gd name="connsiteY18" fmla="*/ 1252025 h 1336431"/>
              <a:gd name="connsiteX19" fmla="*/ 2208628 w 7498080"/>
              <a:gd name="connsiteY19" fmla="*/ 1252025 h 1336431"/>
              <a:gd name="connsiteX20" fmla="*/ 2053883 w 7498080"/>
              <a:gd name="connsiteY20" fmla="*/ 1280160 h 1336431"/>
              <a:gd name="connsiteX21" fmla="*/ 1561514 w 7498080"/>
              <a:gd name="connsiteY21" fmla="*/ 1308295 h 1336431"/>
              <a:gd name="connsiteX22" fmla="*/ 1012874 w 7498080"/>
              <a:gd name="connsiteY22" fmla="*/ 1308295 h 1336431"/>
              <a:gd name="connsiteX23" fmla="*/ 534573 w 7498080"/>
              <a:gd name="connsiteY23" fmla="*/ 1336431 h 1336431"/>
              <a:gd name="connsiteX24" fmla="*/ 14068 w 7498080"/>
              <a:gd name="connsiteY24" fmla="*/ 1322363 h 1336431"/>
              <a:gd name="connsiteX25" fmla="*/ 0 w 7498080"/>
              <a:gd name="connsiteY25" fmla="*/ 984738 h 1336431"/>
              <a:gd name="connsiteX0" fmla="*/ 0 w 6850967"/>
              <a:gd name="connsiteY0" fmla="*/ 787790 h 1139483"/>
              <a:gd name="connsiteX1" fmla="*/ 1266093 w 6850967"/>
              <a:gd name="connsiteY1" fmla="*/ 787790 h 1139483"/>
              <a:gd name="connsiteX2" fmla="*/ 2489982 w 6850967"/>
              <a:gd name="connsiteY2" fmla="*/ 745587 h 1139483"/>
              <a:gd name="connsiteX3" fmla="*/ 3137096 w 6850967"/>
              <a:gd name="connsiteY3" fmla="*/ 590843 h 1139483"/>
              <a:gd name="connsiteX4" fmla="*/ 3277773 w 6850967"/>
              <a:gd name="connsiteY4" fmla="*/ 576775 h 1139483"/>
              <a:gd name="connsiteX5" fmla="*/ 4642339 w 6850967"/>
              <a:gd name="connsiteY5" fmla="*/ 379827 h 1139483"/>
              <a:gd name="connsiteX6" fmla="*/ 4797083 w 6850967"/>
              <a:gd name="connsiteY6" fmla="*/ 365760 h 1139483"/>
              <a:gd name="connsiteX7" fmla="*/ 4923693 w 6850967"/>
              <a:gd name="connsiteY7" fmla="*/ 295421 h 1139483"/>
              <a:gd name="connsiteX8" fmla="*/ 6443003 w 6850967"/>
              <a:gd name="connsiteY8" fmla="*/ 0 h 1139483"/>
              <a:gd name="connsiteX9" fmla="*/ 6850967 w 6850967"/>
              <a:gd name="connsiteY9" fmla="*/ 182880 h 1139483"/>
              <a:gd name="connsiteX10" fmla="*/ 6527410 w 6850967"/>
              <a:gd name="connsiteY10" fmla="*/ 225083 h 1139483"/>
              <a:gd name="connsiteX11" fmla="*/ 5922499 w 6850967"/>
              <a:gd name="connsiteY11" fmla="*/ 450166 h 1139483"/>
              <a:gd name="connsiteX12" fmla="*/ 5795890 w 6850967"/>
              <a:gd name="connsiteY12" fmla="*/ 492369 h 1139483"/>
              <a:gd name="connsiteX13" fmla="*/ 5641145 w 6850967"/>
              <a:gd name="connsiteY13" fmla="*/ 506437 h 1139483"/>
              <a:gd name="connsiteX14" fmla="*/ 4881490 w 6850967"/>
              <a:gd name="connsiteY14" fmla="*/ 633046 h 1139483"/>
              <a:gd name="connsiteX15" fmla="*/ 4375053 w 6850967"/>
              <a:gd name="connsiteY15" fmla="*/ 731520 h 1139483"/>
              <a:gd name="connsiteX16" fmla="*/ 3474720 w 6850967"/>
              <a:gd name="connsiteY16" fmla="*/ 886264 h 1139483"/>
              <a:gd name="connsiteX17" fmla="*/ 2940148 w 6850967"/>
              <a:gd name="connsiteY17" fmla="*/ 1055077 h 1139483"/>
              <a:gd name="connsiteX18" fmla="*/ 2208628 w 6850967"/>
              <a:gd name="connsiteY18" fmla="*/ 1055077 h 1139483"/>
              <a:gd name="connsiteX19" fmla="*/ 2053883 w 6850967"/>
              <a:gd name="connsiteY19" fmla="*/ 1083212 h 1139483"/>
              <a:gd name="connsiteX20" fmla="*/ 1561514 w 6850967"/>
              <a:gd name="connsiteY20" fmla="*/ 1111347 h 1139483"/>
              <a:gd name="connsiteX21" fmla="*/ 1012874 w 6850967"/>
              <a:gd name="connsiteY21" fmla="*/ 1111347 h 1139483"/>
              <a:gd name="connsiteX22" fmla="*/ 534573 w 6850967"/>
              <a:gd name="connsiteY22" fmla="*/ 1139483 h 1139483"/>
              <a:gd name="connsiteX23" fmla="*/ 14068 w 6850967"/>
              <a:gd name="connsiteY23" fmla="*/ 1125415 h 1139483"/>
              <a:gd name="connsiteX24" fmla="*/ 0 w 6850967"/>
              <a:gd name="connsiteY24" fmla="*/ 787790 h 1139483"/>
              <a:gd name="connsiteX0" fmla="*/ 0 w 6850967"/>
              <a:gd name="connsiteY0" fmla="*/ 604910 h 956603"/>
              <a:gd name="connsiteX1" fmla="*/ 1266093 w 6850967"/>
              <a:gd name="connsiteY1" fmla="*/ 604910 h 956603"/>
              <a:gd name="connsiteX2" fmla="*/ 2489982 w 6850967"/>
              <a:gd name="connsiteY2" fmla="*/ 562707 h 956603"/>
              <a:gd name="connsiteX3" fmla="*/ 3137096 w 6850967"/>
              <a:gd name="connsiteY3" fmla="*/ 407963 h 956603"/>
              <a:gd name="connsiteX4" fmla="*/ 3277773 w 6850967"/>
              <a:gd name="connsiteY4" fmla="*/ 393895 h 956603"/>
              <a:gd name="connsiteX5" fmla="*/ 4642339 w 6850967"/>
              <a:gd name="connsiteY5" fmla="*/ 196947 h 956603"/>
              <a:gd name="connsiteX6" fmla="*/ 4797083 w 6850967"/>
              <a:gd name="connsiteY6" fmla="*/ 182880 h 956603"/>
              <a:gd name="connsiteX7" fmla="*/ 4923693 w 6850967"/>
              <a:gd name="connsiteY7" fmla="*/ 112541 h 956603"/>
              <a:gd name="connsiteX8" fmla="*/ 6850967 w 6850967"/>
              <a:gd name="connsiteY8" fmla="*/ 0 h 956603"/>
              <a:gd name="connsiteX9" fmla="*/ 6527410 w 6850967"/>
              <a:gd name="connsiteY9" fmla="*/ 42203 h 956603"/>
              <a:gd name="connsiteX10" fmla="*/ 5922499 w 6850967"/>
              <a:gd name="connsiteY10" fmla="*/ 267286 h 956603"/>
              <a:gd name="connsiteX11" fmla="*/ 5795890 w 6850967"/>
              <a:gd name="connsiteY11" fmla="*/ 309489 h 956603"/>
              <a:gd name="connsiteX12" fmla="*/ 5641145 w 6850967"/>
              <a:gd name="connsiteY12" fmla="*/ 323557 h 956603"/>
              <a:gd name="connsiteX13" fmla="*/ 4881490 w 6850967"/>
              <a:gd name="connsiteY13" fmla="*/ 450166 h 956603"/>
              <a:gd name="connsiteX14" fmla="*/ 4375053 w 6850967"/>
              <a:gd name="connsiteY14" fmla="*/ 548640 h 956603"/>
              <a:gd name="connsiteX15" fmla="*/ 3474720 w 6850967"/>
              <a:gd name="connsiteY15" fmla="*/ 703384 h 956603"/>
              <a:gd name="connsiteX16" fmla="*/ 2940148 w 6850967"/>
              <a:gd name="connsiteY16" fmla="*/ 872197 h 956603"/>
              <a:gd name="connsiteX17" fmla="*/ 2208628 w 6850967"/>
              <a:gd name="connsiteY17" fmla="*/ 872197 h 956603"/>
              <a:gd name="connsiteX18" fmla="*/ 2053883 w 6850967"/>
              <a:gd name="connsiteY18" fmla="*/ 900332 h 956603"/>
              <a:gd name="connsiteX19" fmla="*/ 1561514 w 6850967"/>
              <a:gd name="connsiteY19" fmla="*/ 928467 h 956603"/>
              <a:gd name="connsiteX20" fmla="*/ 1012874 w 6850967"/>
              <a:gd name="connsiteY20" fmla="*/ 928467 h 956603"/>
              <a:gd name="connsiteX21" fmla="*/ 534573 w 6850967"/>
              <a:gd name="connsiteY21" fmla="*/ 956603 h 956603"/>
              <a:gd name="connsiteX22" fmla="*/ 14068 w 6850967"/>
              <a:gd name="connsiteY22" fmla="*/ 942535 h 956603"/>
              <a:gd name="connsiteX23" fmla="*/ 0 w 6850967"/>
              <a:gd name="connsiteY23" fmla="*/ 604910 h 956603"/>
              <a:gd name="connsiteX0" fmla="*/ 0 w 6691337"/>
              <a:gd name="connsiteY0" fmla="*/ 635988 h 987681"/>
              <a:gd name="connsiteX1" fmla="*/ 1266093 w 6691337"/>
              <a:gd name="connsiteY1" fmla="*/ 635988 h 987681"/>
              <a:gd name="connsiteX2" fmla="*/ 2489982 w 6691337"/>
              <a:gd name="connsiteY2" fmla="*/ 593785 h 987681"/>
              <a:gd name="connsiteX3" fmla="*/ 3137096 w 6691337"/>
              <a:gd name="connsiteY3" fmla="*/ 439041 h 987681"/>
              <a:gd name="connsiteX4" fmla="*/ 3277773 w 6691337"/>
              <a:gd name="connsiteY4" fmla="*/ 424973 h 987681"/>
              <a:gd name="connsiteX5" fmla="*/ 4642339 w 6691337"/>
              <a:gd name="connsiteY5" fmla="*/ 228025 h 987681"/>
              <a:gd name="connsiteX6" fmla="*/ 4797083 w 6691337"/>
              <a:gd name="connsiteY6" fmla="*/ 213958 h 987681"/>
              <a:gd name="connsiteX7" fmla="*/ 4923693 w 6691337"/>
              <a:gd name="connsiteY7" fmla="*/ 143619 h 987681"/>
              <a:gd name="connsiteX8" fmla="*/ 6691337 w 6691337"/>
              <a:gd name="connsiteY8" fmla="*/ 0 h 987681"/>
              <a:gd name="connsiteX9" fmla="*/ 6527410 w 6691337"/>
              <a:gd name="connsiteY9" fmla="*/ 73281 h 987681"/>
              <a:gd name="connsiteX10" fmla="*/ 5922499 w 6691337"/>
              <a:gd name="connsiteY10" fmla="*/ 298364 h 987681"/>
              <a:gd name="connsiteX11" fmla="*/ 5795890 w 6691337"/>
              <a:gd name="connsiteY11" fmla="*/ 340567 h 987681"/>
              <a:gd name="connsiteX12" fmla="*/ 5641145 w 6691337"/>
              <a:gd name="connsiteY12" fmla="*/ 354635 h 987681"/>
              <a:gd name="connsiteX13" fmla="*/ 4881490 w 6691337"/>
              <a:gd name="connsiteY13" fmla="*/ 481244 h 987681"/>
              <a:gd name="connsiteX14" fmla="*/ 4375053 w 6691337"/>
              <a:gd name="connsiteY14" fmla="*/ 579718 h 987681"/>
              <a:gd name="connsiteX15" fmla="*/ 3474720 w 6691337"/>
              <a:gd name="connsiteY15" fmla="*/ 734462 h 987681"/>
              <a:gd name="connsiteX16" fmla="*/ 2940148 w 6691337"/>
              <a:gd name="connsiteY16" fmla="*/ 903275 h 987681"/>
              <a:gd name="connsiteX17" fmla="*/ 2208628 w 6691337"/>
              <a:gd name="connsiteY17" fmla="*/ 903275 h 987681"/>
              <a:gd name="connsiteX18" fmla="*/ 2053883 w 6691337"/>
              <a:gd name="connsiteY18" fmla="*/ 931410 h 987681"/>
              <a:gd name="connsiteX19" fmla="*/ 1561514 w 6691337"/>
              <a:gd name="connsiteY19" fmla="*/ 959545 h 987681"/>
              <a:gd name="connsiteX20" fmla="*/ 1012874 w 6691337"/>
              <a:gd name="connsiteY20" fmla="*/ 959545 h 987681"/>
              <a:gd name="connsiteX21" fmla="*/ 534573 w 6691337"/>
              <a:gd name="connsiteY21" fmla="*/ 987681 h 987681"/>
              <a:gd name="connsiteX22" fmla="*/ 14068 w 6691337"/>
              <a:gd name="connsiteY22" fmla="*/ 973613 h 987681"/>
              <a:gd name="connsiteX23" fmla="*/ 0 w 6691337"/>
              <a:gd name="connsiteY23" fmla="*/ 635988 h 987681"/>
              <a:gd name="connsiteX0" fmla="*/ 0 w 6691337"/>
              <a:gd name="connsiteY0" fmla="*/ 635988 h 987681"/>
              <a:gd name="connsiteX1" fmla="*/ 1266093 w 6691337"/>
              <a:gd name="connsiteY1" fmla="*/ 635988 h 987681"/>
              <a:gd name="connsiteX2" fmla="*/ 2489982 w 6691337"/>
              <a:gd name="connsiteY2" fmla="*/ 593785 h 987681"/>
              <a:gd name="connsiteX3" fmla="*/ 3137096 w 6691337"/>
              <a:gd name="connsiteY3" fmla="*/ 439041 h 987681"/>
              <a:gd name="connsiteX4" fmla="*/ 3277773 w 6691337"/>
              <a:gd name="connsiteY4" fmla="*/ 424973 h 987681"/>
              <a:gd name="connsiteX5" fmla="*/ 4642339 w 6691337"/>
              <a:gd name="connsiteY5" fmla="*/ 228025 h 987681"/>
              <a:gd name="connsiteX6" fmla="*/ 4797083 w 6691337"/>
              <a:gd name="connsiteY6" fmla="*/ 213958 h 987681"/>
              <a:gd name="connsiteX7" fmla="*/ 4923693 w 6691337"/>
              <a:gd name="connsiteY7" fmla="*/ 143619 h 987681"/>
              <a:gd name="connsiteX8" fmla="*/ 6691337 w 6691337"/>
              <a:gd name="connsiteY8" fmla="*/ 0 h 987681"/>
              <a:gd name="connsiteX9" fmla="*/ 6411314 w 6691337"/>
              <a:gd name="connsiteY9" fmla="*/ 78461 h 987681"/>
              <a:gd name="connsiteX10" fmla="*/ 5922499 w 6691337"/>
              <a:gd name="connsiteY10" fmla="*/ 298364 h 987681"/>
              <a:gd name="connsiteX11" fmla="*/ 5795890 w 6691337"/>
              <a:gd name="connsiteY11" fmla="*/ 340567 h 987681"/>
              <a:gd name="connsiteX12" fmla="*/ 5641145 w 6691337"/>
              <a:gd name="connsiteY12" fmla="*/ 354635 h 987681"/>
              <a:gd name="connsiteX13" fmla="*/ 4881490 w 6691337"/>
              <a:gd name="connsiteY13" fmla="*/ 481244 h 987681"/>
              <a:gd name="connsiteX14" fmla="*/ 4375053 w 6691337"/>
              <a:gd name="connsiteY14" fmla="*/ 579718 h 987681"/>
              <a:gd name="connsiteX15" fmla="*/ 3474720 w 6691337"/>
              <a:gd name="connsiteY15" fmla="*/ 734462 h 987681"/>
              <a:gd name="connsiteX16" fmla="*/ 2940148 w 6691337"/>
              <a:gd name="connsiteY16" fmla="*/ 903275 h 987681"/>
              <a:gd name="connsiteX17" fmla="*/ 2208628 w 6691337"/>
              <a:gd name="connsiteY17" fmla="*/ 903275 h 987681"/>
              <a:gd name="connsiteX18" fmla="*/ 2053883 w 6691337"/>
              <a:gd name="connsiteY18" fmla="*/ 931410 h 987681"/>
              <a:gd name="connsiteX19" fmla="*/ 1561514 w 6691337"/>
              <a:gd name="connsiteY19" fmla="*/ 959545 h 987681"/>
              <a:gd name="connsiteX20" fmla="*/ 1012874 w 6691337"/>
              <a:gd name="connsiteY20" fmla="*/ 959545 h 987681"/>
              <a:gd name="connsiteX21" fmla="*/ 534573 w 6691337"/>
              <a:gd name="connsiteY21" fmla="*/ 987681 h 987681"/>
              <a:gd name="connsiteX22" fmla="*/ 14068 w 6691337"/>
              <a:gd name="connsiteY22" fmla="*/ 973613 h 987681"/>
              <a:gd name="connsiteX23" fmla="*/ 0 w 6691337"/>
              <a:gd name="connsiteY23" fmla="*/ 635988 h 98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691337" h="987681">
                <a:moveTo>
                  <a:pt x="0" y="635988"/>
                </a:moveTo>
                <a:lnTo>
                  <a:pt x="1266093" y="635988"/>
                </a:lnTo>
                <a:lnTo>
                  <a:pt x="2489982" y="593785"/>
                </a:lnTo>
                <a:lnTo>
                  <a:pt x="3137096" y="439041"/>
                </a:lnTo>
                <a:lnTo>
                  <a:pt x="3277773" y="424973"/>
                </a:lnTo>
                <a:lnTo>
                  <a:pt x="4642339" y="228025"/>
                </a:lnTo>
                <a:cubicBezTo>
                  <a:pt x="4693920" y="223336"/>
                  <a:pt x="4747473" y="228841"/>
                  <a:pt x="4797083" y="213958"/>
                </a:cubicBezTo>
                <a:cubicBezTo>
                  <a:pt x="4843326" y="200085"/>
                  <a:pt x="4923693" y="143619"/>
                  <a:pt x="4923693" y="143619"/>
                </a:cubicBezTo>
                <a:lnTo>
                  <a:pt x="6691337" y="0"/>
                </a:lnTo>
                <a:lnTo>
                  <a:pt x="6411314" y="78461"/>
                </a:lnTo>
                <a:lnTo>
                  <a:pt x="5922499" y="298364"/>
                </a:lnTo>
                <a:cubicBezTo>
                  <a:pt x="5880296" y="312432"/>
                  <a:pt x="5839512" y="331843"/>
                  <a:pt x="5795890" y="340567"/>
                </a:cubicBezTo>
                <a:cubicBezTo>
                  <a:pt x="5745101" y="350725"/>
                  <a:pt x="5641145" y="354635"/>
                  <a:pt x="5641145" y="354635"/>
                </a:cubicBezTo>
                <a:lnTo>
                  <a:pt x="4881490" y="481244"/>
                </a:lnTo>
                <a:lnTo>
                  <a:pt x="4375053" y="579718"/>
                </a:lnTo>
                <a:lnTo>
                  <a:pt x="3474720" y="734462"/>
                </a:lnTo>
                <a:lnTo>
                  <a:pt x="2940148" y="903275"/>
                </a:lnTo>
                <a:lnTo>
                  <a:pt x="2208628" y="903275"/>
                </a:lnTo>
                <a:cubicBezTo>
                  <a:pt x="2072864" y="933444"/>
                  <a:pt x="2125251" y="931410"/>
                  <a:pt x="2053883" y="931410"/>
                </a:cubicBezTo>
                <a:lnTo>
                  <a:pt x="1561514" y="959545"/>
                </a:lnTo>
                <a:lnTo>
                  <a:pt x="1012874" y="959545"/>
                </a:lnTo>
                <a:lnTo>
                  <a:pt x="534573" y="987681"/>
                </a:lnTo>
                <a:lnTo>
                  <a:pt x="14068" y="973613"/>
                </a:lnTo>
                <a:lnTo>
                  <a:pt x="0" y="635988"/>
                </a:lnTo>
                <a:close/>
              </a:path>
            </a:pathLst>
          </a:custGeom>
          <a:solidFill>
            <a:srgbClr val="FFFF00">
              <a:alpha val="1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26" name="Straight Connector 25"/>
          <p:cNvCxnSpPr>
            <a:cxnSpLocks noChangeShapeType="1"/>
          </p:cNvCxnSpPr>
          <p:nvPr/>
        </p:nvCxnSpPr>
        <p:spPr bwMode="auto">
          <a:xfrm flipH="1">
            <a:off x="4183553" y="1375014"/>
            <a:ext cx="6344" cy="3168024"/>
          </a:xfrm>
          <a:prstGeom prst="line">
            <a:avLst/>
          </a:prstGeom>
          <a:noFill/>
          <a:ln w="571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4" name="Picture 2" descr="http://www.phys.barnard.edu/%7Ekay/polar/pics/oil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175" y="1051282"/>
            <a:ext cx="396757" cy="39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thumbs.dreamstime.com/z/skyscraper-buildings-vector-1-401085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93" b="10877"/>
          <a:stretch/>
        </p:blipFill>
        <p:spPr bwMode="auto">
          <a:xfrm>
            <a:off x="6084168" y="388406"/>
            <a:ext cx="1158694" cy="99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 flipH="1">
            <a:off x="2591323" y="4522025"/>
            <a:ext cx="1598573" cy="0"/>
          </a:xfrm>
          <a:prstGeom prst="line">
            <a:avLst/>
          </a:prstGeom>
          <a:noFill/>
          <a:ln w="571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610" y="1386937"/>
            <a:ext cx="849298" cy="3920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2546138" y="4277196"/>
            <a:ext cx="1340340" cy="265842"/>
            <a:chOff x="4318958" y="5681932"/>
            <a:chExt cx="1929443" cy="385039"/>
          </a:xfrm>
        </p:grpSpPr>
        <p:sp>
          <p:nvSpPr>
            <p:cNvPr id="37" name="Freeform 36"/>
            <p:cNvSpPr/>
            <p:nvPr/>
          </p:nvSpPr>
          <p:spPr>
            <a:xfrm>
              <a:off x="4426857" y="5704114"/>
              <a:ext cx="159657" cy="362857"/>
            </a:xfrm>
            <a:custGeom>
              <a:avLst/>
              <a:gdLst>
                <a:gd name="connsiteX0" fmla="*/ 0 w 159657"/>
                <a:gd name="connsiteY0" fmla="*/ 362857 h 362857"/>
                <a:gd name="connsiteX1" fmla="*/ 101600 w 159657"/>
                <a:gd name="connsiteY1" fmla="*/ 275772 h 362857"/>
                <a:gd name="connsiteX2" fmla="*/ 87086 w 159657"/>
                <a:gd name="connsiteY2" fmla="*/ 217715 h 362857"/>
                <a:gd name="connsiteX3" fmla="*/ 58057 w 159657"/>
                <a:gd name="connsiteY3" fmla="*/ 174172 h 362857"/>
                <a:gd name="connsiteX4" fmla="*/ 43543 w 159657"/>
                <a:gd name="connsiteY4" fmla="*/ 130629 h 362857"/>
                <a:gd name="connsiteX5" fmla="*/ 87086 w 159657"/>
                <a:gd name="connsiteY5" fmla="*/ 101600 h 362857"/>
                <a:gd name="connsiteX6" fmla="*/ 130629 w 159657"/>
                <a:gd name="connsiteY6" fmla="*/ 58057 h 362857"/>
                <a:gd name="connsiteX7" fmla="*/ 159657 w 159657"/>
                <a:gd name="connsiteY7" fmla="*/ 0 h 36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657" h="362857">
                  <a:moveTo>
                    <a:pt x="0" y="362857"/>
                  </a:moveTo>
                  <a:cubicBezTo>
                    <a:pt x="25439" y="347594"/>
                    <a:pt x="95317" y="319752"/>
                    <a:pt x="101600" y="275772"/>
                  </a:cubicBezTo>
                  <a:cubicBezTo>
                    <a:pt x="104421" y="256025"/>
                    <a:pt x="94944" y="236050"/>
                    <a:pt x="87086" y="217715"/>
                  </a:cubicBezTo>
                  <a:cubicBezTo>
                    <a:pt x="80214" y="201681"/>
                    <a:pt x="67733" y="188686"/>
                    <a:pt x="58057" y="174172"/>
                  </a:cubicBezTo>
                  <a:cubicBezTo>
                    <a:pt x="53219" y="159658"/>
                    <a:pt x="37861" y="144834"/>
                    <a:pt x="43543" y="130629"/>
                  </a:cubicBezTo>
                  <a:cubicBezTo>
                    <a:pt x="50022" y="114433"/>
                    <a:pt x="73685" y="112767"/>
                    <a:pt x="87086" y="101600"/>
                  </a:cubicBezTo>
                  <a:cubicBezTo>
                    <a:pt x="102855" y="88459"/>
                    <a:pt x="116115" y="72571"/>
                    <a:pt x="130629" y="58057"/>
                  </a:cubicBezTo>
                  <a:cubicBezTo>
                    <a:pt x="147307" y="8024"/>
                    <a:pt x="134325" y="25333"/>
                    <a:pt x="159657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4520242" y="5762445"/>
              <a:ext cx="281796" cy="166778"/>
            </a:xfrm>
            <a:custGeom>
              <a:avLst/>
              <a:gdLst>
                <a:gd name="connsiteX0" fmla="*/ 0 w 281796"/>
                <a:gd name="connsiteY0" fmla="*/ 166778 h 166778"/>
                <a:gd name="connsiteX1" fmla="*/ 63260 w 281796"/>
                <a:gd name="connsiteY1" fmla="*/ 155276 h 166778"/>
                <a:gd name="connsiteX2" fmla="*/ 80513 w 281796"/>
                <a:gd name="connsiteY2" fmla="*/ 143774 h 166778"/>
                <a:gd name="connsiteX3" fmla="*/ 109267 w 281796"/>
                <a:gd name="connsiteY3" fmla="*/ 138023 h 166778"/>
                <a:gd name="connsiteX4" fmla="*/ 115018 w 281796"/>
                <a:gd name="connsiteY4" fmla="*/ 120770 h 166778"/>
                <a:gd name="connsiteX5" fmla="*/ 143773 w 281796"/>
                <a:gd name="connsiteY5" fmla="*/ 86264 h 166778"/>
                <a:gd name="connsiteX6" fmla="*/ 178279 w 281796"/>
                <a:gd name="connsiteY6" fmla="*/ 63261 h 166778"/>
                <a:gd name="connsiteX7" fmla="*/ 207033 w 281796"/>
                <a:gd name="connsiteY7" fmla="*/ 51759 h 166778"/>
                <a:gd name="connsiteX8" fmla="*/ 241539 w 281796"/>
                <a:gd name="connsiteY8" fmla="*/ 28755 h 166778"/>
                <a:gd name="connsiteX9" fmla="*/ 276045 w 281796"/>
                <a:gd name="connsiteY9" fmla="*/ 11502 h 166778"/>
                <a:gd name="connsiteX10" fmla="*/ 281796 w 281796"/>
                <a:gd name="connsiteY10" fmla="*/ 0 h 16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1796" h="166778">
                  <a:moveTo>
                    <a:pt x="0" y="166778"/>
                  </a:moveTo>
                  <a:cubicBezTo>
                    <a:pt x="21087" y="162944"/>
                    <a:pt x="42652" y="161164"/>
                    <a:pt x="63260" y="155276"/>
                  </a:cubicBezTo>
                  <a:cubicBezTo>
                    <a:pt x="69906" y="153377"/>
                    <a:pt x="74041" y="146201"/>
                    <a:pt x="80513" y="143774"/>
                  </a:cubicBezTo>
                  <a:cubicBezTo>
                    <a:pt x="89665" y="140342"/>
                    <a:pt x="99682" y="139940"/>
                    <a:pt x="109267" y="138023"/>
                  </a:cubicBezTo>
                  <a:cubicBezTo>
                    <a:pt x="111184" y="132272"/>
                    <a:pt x="112307" y="126192"/>
                    <a:pt x="115018" y="120770"/>
                  </a:cubicBezTo>
                  <a:cubicBezTo>
                    <a:pt x="121059" y="108687"/>
                    <a:pt x="133367" y="94358"/>
                    <a:pt x="143773" y="86264"/>
                  </a:cubicBezTo>
                  <a:cubicBezTo>
                    <a:pt x="154685" y="77777"/>
                    <a:pt x="165444" y="68395"/>
                    <a:pt x="178279" y="63261"/>
                  </a:cubicBezTo>
                  <a:cubicBezTo>
                    <a:pt x="187864" y="59427"/>
                    <a:pt x="197970" y="56702"/>
                    <a:pt x="207033" y="51759"/>
                  </a:cubicBezTo>
                  <a:cubicBezTo>
                    <a:pt x="219169" y="45139"/>
                    <a:pt x="228425" y="33126"/>
                    <a:pt x="241539" y="28755"/>
                  </a:cubicBezTo>
                  <a:cubicBezTo>
                    <a:pt x="255571" y="24078"/>
                    <a:pt x="264897" y="22650"/>
                    <a:pt x="276045" y="11502"/>
                  </a:cubicBezTo>
                  <a:cubicBezTo>
                    <a:pt x="279076" y="8471"/>
                    <a:pt x="279879" y="3834"/>
                    <a:pt x="281796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4318958" y="5745192"/>
              <a:ext cx="161027" cy="109268"/>
            </a:xfrm>
            <a:custGeom>
              <a:avLst/>
              <a:gdLst>
                <a:gd name="connsiteX0" fmla="*/ 161027 w 161027"/>
                <a:gd name="connsiteY0" fmla="*/ 109268 h 109268"/>
                <a:gd name="connsiteX1" fmla="*/ 126521 w 161027"/>
                <a:gd name="connsiteY1" fmla="*/ 103517 h 109268"/>
                <a:gd name="connsiteX2" fmla="*/ 92016 w 161027"/>
                <a:gd name="connsiteY2" fmla="*/ 92016 h 109268"/>
                <a:gd name="connsiteX3" fmla="*/ 46008 w 161027"/>
                <a:gd name="connsiteY3" fmla="*/ 86265 h 109268"/>
                <a:gd name="connsiteX4" fmla="*/ 28755 w 161027"/>
                <a:gd name="connsiteY4" fmla="*/ 80514 h 109268"/>
                <a:gd name="connsiteX5" fmla="*/ 5751 w 161027"/>
                <a:gd name="connsiteY5" fmla="*/ 74763 h 109268"/>
                <a:gd name="connsiteX6" fmla="*/ 0 w 161027"/>
                <a:gd name="connsiteY6" fmla="*/ 57510 h 109268"/>
                <a:gd name="connsiteX7" fmla="*/ 5751 w 161027"/>
                <a:gd name="connsiteY7" fmla="*/ 17253 h 109268"/>
                <a:gd name="connsiteX8" fmla="*/ 23004 w 161027"/>
                <a:gd name="connsiteY8" fmla="*/ 0 h 10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027" h="109268">
                  <a:moveTo>
                    <a:pt x="161027" y="109268"/>
                  </a:moveTo>
                  <a:cubicBezTo>
                    <a:pt x="149525" y="107351"/>
                    <a:pt x="137834" y="106345"/>
                    <a:pt x="126521" y="103517"/>
                  </a:cubicBezTo>
                  <a:cubicBezTo>
                    <a:pt x="114759" y="100577"/>
                    <a:pt x="104046" y="93520"/>
                    <a:pt x="92016" y="92016"/>
                  </a:cubicBezTo>
                  <a:lnTo>
                    <a:pt x="46008" y="86265"/>
                  </a:lnTo>
                  <a:cubicBezTo>
                    <a:pt x="40257" y="84348"/>
                    <a:pt x="34584" y="82179"/>
                    <a:pt x="28755" y="80514"/>
                  </a:cubicBezTo>
                  <a:cubicBezTo>
                    <a:pt x="21155" y="78343"/>
                    <a:pt x="11923" y="79701"/>
                    <a:pt x="5751" y="74763"/>
                  </a:cubicBezTo>
                  <a:cubicBezTo>
                    <a:pt x="1017" y="70976"/>
                    <a:pt x="1917" y="63261"/>
                    <a:pt x="0" y="57510"/>
                  </a:cubicBezTo>
                  <a:cubicBezTo>
                    <a:pt x="1917" y="44091"/>
                    <a:pt x="717" y="29839"/>
                    <a:pt x="5751" y="17253"/>
                  </a:cubicBezTo>
                  <a:cubicBezTo>
                    <a:pt x="8772" y="9702"/>
                    <a:pt x="23004" y="0"/>
                    <a:pt x="23004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5365630" y="5687683"/>
              <a:ext cx="161027" cy="373811"/>
            </a:xfrm>
            <a:custGeom>
              <a:avLst/>
              <a:gdLst>
                <a:gd name="connsiteX0" fmla="*/ 97766 w 161027"/>
                <a:gd name="connsiteY0" fmla="*/ 373811 h 373811"/>
                <a:gd name="connsiteX1" fmla="*/ 132272 w 161027"/>
                <a:gd name="connsiteY1" fmla="*/ 345057 h 373811"/>
                <a:gd name="connsiteX2" fmla="*/ 149525 w 161027"/>
                <a:gd name="connsiteY2" fmla="*/ 310551 h 373811"/>
                <a:gd name="connsiteX3" fmla="*/ 161027 w 161027"/>
                <a:gd name="connsiteY3" fmla="*/ 293298 h 373811"/>
                <a:gd name="connsiteX4" fmla="*/ 143774 w 161027"/>
                <a:gd name="connsiteY4" fmla="*/ 276045 h 373811"/>
                <a:gd name="connsiteX5" fmla="*/ 126521 w 161027"/>
                <a:gd name="connsiteY5" fmla="*/ 270294 h 373811"/>
                <a:gd name="connsiteX6" fmla="*/ 97766 w 161027"/>
                <a:gd name="connsiteY6" fmla="*/ 247291 h 373811"/>
                <a:gd name="connsiteX7" fmla="*/ 103517 w 161027"/>
                <a:gd name="connsiteY7" fmla="*/ 212785 h 373811"/>
                <a:gd name="connsiteX8" fmla="*/ 103517 w 161027"/>
                <a:gd name="connsiteY8" fmla="*/ 178279 h 373811"/>
                <a:gd name="connsiteX9" fmla="*/ 69012 w 161027"/>
                <a:gd name="connsiteY9" fmla="*/ 155275 h 373811"/>
                <a:gd name="connsiteX10" fmla="*/ 51759 w 161027"/>
                <a:gd name="connsiteY10" fmla="*/ 120770 h 373811"/>
                <a:gd name="connsiteX11" fmla="*/ 57510 w 161027"/>
                <a:gd name="connsiteY11" fmla="*/ 103517 h 373811"/>
                <a:gd name="connsiteX12" fmla="*/ 17253 w 161027"/>
                <a:gd name="connsiteY12" fmla="*/ 74762 h 373811"/>
                <a:gd name="connsiteX13" fmla="*/ 0 w 161027"/>
                <a:gd name="connsiteY13" fmla="*/ 69011 h 373811"/>
                <a:gd name="connsiteX14" fmla="*/ 5751 w 161027"/>
                <a:gd name="connsiteY14" fmla="*/ 51759 h 373811"/>
                <a:gd name="connsiteX15" fmla="*/ 28755 w 161027"/>
                <a:gd name="connsiteY15" fmla="*/ 17253 h 373811"/>
                <a:gd name="connsiteX16" fmla="*/ 34506 w 161027"/>
                <a:gd name="connsiteY16" fmla="*/ 0 h 37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1027" h="373811">
                  <a:moveTo>
                    <a:pt x="97766" y="373811"/>
                  </a:moveTo>
                  <a:cubicBezTo>
                    <a:pt x="109268" y="364226"/>
                    <a:pt x="121685" y="355644"/>
                    <a:pt x="132272" y="345057"/>
                  </a:cubicBezTo>
                  <a:cubicBezTo>
                    <a:pt x="148753" y="328576"/>
                    <a:pt x="140170" y="329260"/>
                    <a:pt x="149525" y="310551"/>
                  </a:cubicBezTo>
                  <a:cubicBezTo>
                    <a:pt x="152616" y="304369"/>
                    <a:pt x="157193" y="299049"/>
                    <a:pt x="161027" y="293298"/>
                  </a:cubicBezTo>
                  <a:cubicBezTo>
                    <a:pt x="155276" y="287547"/>
                    <a:pt x="150541" y="280556"/>
                    <a:pt x="143774" y="276045"/>
                  </a:cubicBezTo>
                  <a:cubicBezTo>
                    <a:pt x="138730" y="272682"/>
                    <a:pt x="131255" y="274081"/>
                    <a:pt x="126521" y="270294"/>
                  </a:cubicBezTo>
                  <a:cubicBezTo>
                    <a:pt x="89359" y="240566"/>
                    <a:pt x="141133" y="261747"/>
                    <a:pt x="97766" y="247291"/>
                  </a:cubicBezTo>
                  <a:cubicBezTo>
                    <a:pt x="99683" y="235789"/>
                    <a:pt x="100987" y="224168"/>
                    <a:pt x="103517" y="212785"/>
                  </a:cubicBezTo>
                  <a:cubicBezTo>
                    <a:pt x="106305" y="200237"/>
                    <a:pt x="116065" y="190827"/>
                    <a:pt x="103517" y="178279"/>
                  </a:cubicBezTo>
                  <a:cubicBezTo>
                    <a:pt x="93742" y="168504"/>
                    <a:pt x="69012" y="155275"/>
                    <a:pt x="69012" y="155275"/>
                  </a:cubicBezTo>
                  <a:cubicBezTo>
                    <a:pt x="63196" y="146552"/>
                    <a:pt x="51759" y="132676"/>
                    <a:pt x="51759" y="120770"/>
                  </a:cubicBezTo>
                  <a:cubicBezTo>
                    <a:pt x="51759" y="114708"/>
                    <a:pt x="55593" y="109268"/>
                    <a:pt x="57510" y="103517"/>
                  </a:cubicBezTo>
                  <a:cubicBezTo>
                    <a:pt x="47925" y="74762"/>
                    <a:pt x="57510" y="88181"/>
                    <a:pt x="17253" y="74762"/>
                  </a:cubicBezTo>
                  <a:lnTo>
                    <a:pt x="0" y="69011"/>
                  </a:lnTo>
                  <a:cubicBezTo>
                    <a:pt x="1917" y="63260"/>
                    <a:pt x="2807" y="57058"/>
                    <a:pt x="5751" y="51759"/>
                  </a:cubicBezTo>
                  <a:cubicBezTo>
                    <a:pt x="12464" y="39675"/>
                    <a:pt x="24384" y="30367"/>
                    <a:pt x="28755" y="17253"/>
                  </a:cubicBezTo>
                  <a:lnTo>
                    <a:pt x="34506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5469147" y="5699185"/>
              <a:ext cx="184030" cy="212785"/>
            </a:xfrm>
            <a:custGeom>
              <a:avLst/>
              <a:gdLst>
                <a:gd name="connsiteX0" fmla="*/ 0 w 184030"/>
                <a:gd name="connsiteY0" fmla="*/ 212785 h 212785"/>
                <a:gd name="connsiteX1" fmla="*/ 17253 w 184030"/>
                <a:gd name="connsiteY1" fmla="*/ 184030 h 212785"/>
                <a:gd name="connsiteX2" fmla="*/ 63261 w 184030"/>
                <a:gd name="connsiteY2" fmla="*/ 143773 h 212785"/>
                <a:gd name="connsiteX3" fmla="*/ 97766 w 184030"/>
                <a:gd name="connsiteY3" fmla="*/ 120770 h 212785"/>
                <a:gd name="connsiteX4" fmla="*/ 109268 w 184030"/>
                <a:gd name="connsiteY4" fmla="*/ 103517 h 212785"/>
                <a:gd name="connsiteX5" fmla="*/ 109268 w 184030"/>
                <a:gd name="connsiteY5" fmla="*/ 34506 h 212785"/>
                <a:gd name="connsiteX6" fmla="*/ 161027 w 184030"/>
                <a:gd name="connsiteY6" fmla="*/ 17253 h 212785"/>
                <a:gd name="connsiteX7" fmla="*/ 178279 w 184030"/>
                <a:gd name="connsiteY7" fmla="*/ 11502 h 212785"/>
                <a:gd name="connsiteX8" fmla="*/ 184030 w 184030"/>
                <a:gd name="connsiteY8" fmla="*/ 0 h 21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030" h="212785">
                  <a:moveTo>
                    <a:pt x="0" y="212785"/>
                  </a:moveTo>
                  <a:cubicBezTo>
                    <a:pt x="5751" y="203200"/>
                    <a:pt x="10270" y="192759"/>
                    <a:pt x="17253" y="184030"/>
                  </a:cubicBezTo>
                  <a:cubicBezTo>
                    <a:pt x="53091" y="139232"/>
                    <a:pt x="33610" y="168482"/>
                    <a:pt x="63261" y="143773"/>
                  </a:cubicBezTo>
                  <a:cubicBezTo>
                    <a:pt x="91979" y="119841"/>
                    <a:pt x="67446" y="130877"/>
                    <a:pt x="97766" y="120770"/>
                  </a:cubicBezTo>
                  <a:cubicBezTo>
                    <a:pt x="101600" y="115019"/>
                    <a:pt x="108580" y="110395"/>
                    <a:pt x="109268" y="103517"/>
                  </a:cubicBezTo>
                  <a:cubicBezTo>
                    <a:pt x="110426" y="91940"/>
                    <a:pt x="94880" y="48894"/>
                    <a:pt x="109268" y="34506"/>
                  </a:cubicBezTo>
                  <a:lnTo>
                    <a:pt x="161027" y="17253"/>
                  </a:lnTo>
                  <a:cubicBezTo>
                    <a:pt x="166778" y="15336"/>
                    <a:pt x="175568" y="16924"/>
                    <a:pt x="178279" y="11502"/>
                  </a:cubicBezTo>
                  <a:lnTo>
                    <a:pt x="184030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5022081" y="5698363"/>
              <a:ext cx="159657" cy="362857"/>
            </a:xfrm>
            <a:custGeom>
              <a:avLst/>
              <a:gdLst>
                <a:gd name="connsiteX0" fmla="*/ 0 w 159657"/>
                <a:gd name="connsiteY0" fmla="*/ 362857 h 362857"/>
                <a:gd name="connsiteX1" fmla="*/ 101600 w 159657"/>
                <a:gd name="connsiteY1" fmla="*/ 275772 h 362857"/>
                <a:gd name="connsiteX2" fmla="*/ 87086 w 159657"/>
                <a:gd name="connsiteY2" fmla="*/ 217715 h 362857"/>
                <a:gd name="connsiteX3" fmla="*/ 58057 w 159657"/>
                <a:gd name="connsiteY3" fmla="*/ 174172 h 362857"/>
                <a:gd name="connsiteX4" fmla="*/ 43543 w 159657"/>
                <a:gd name="connsiteY4" fmla="*/ 130629 h 362857"/>
                <a:gd name="connsiteX5" fmla="*/ 87086 w 159657"/>
                <a:gd name="connsiteY5" fmla="*/ 101600 h 362857"/>
                <a:gd name="connsiteX6" fmla="*/ 130629 w 159657"/>
                <a:gd name="connsiteY6" fmla="*/ 58057 h 362857"/>
                <a:gd name="connsiteX7" fmla="*/ 159657 w 159657"/>
                <a:gd name="connsiteY7" fmla="*/ 0 h 36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657" h="362857">
                  <a:moveTo>
                    <a:pt x="0" y="362857"/>
                  </a:moveTo>
                  <a:cubicBezTo>
                    <a:pt x="25439" y="347594"/>
                    <a:pt x="95317" y="319752"/>
                    <a:pt x="101600" y="275772"/>
                  </a:cubicBezTo>
                  <a:cubicBezTo>
                    <a:pt x="104421" y="256025"/>
                    <a:pt x="94944" y="236050"/>
                    <a:pt x="87086" y="217715"/>
                  </a:cubicBezTo>
                  <a:cubicBezTo>
                    <a:pt x="80214" y="201681"/>
                    <a:pt x="67733" y="188686"/>
                    <a:pt x="58057" y="174172"/>
                  </a:cubicBezTo>
                  <a:cubicBezTo>
                    <a:pt x="53219" y="159658"/>
                    <a:pt x="37861" y="144834"/>
                    <a:pt x="43543" y="130629"/>
                  </a:cubicBezTo>
                  <a:cubicBezTo>
                    <a:pt x="50022" y="114433"/>
                    <a:pt x="73685" y="112767"/>
                    <a:pt x="87086" y="101600"/>
                  </a:cubicBezTo>
                  <a:cubicBezTo>
                    <a:pt x="102855" y="88459"/>
                    <a:pt x="116115" y="72571"/>
                    <a:pt x="130629" y="58057"/>
                  </a:cubicBezTo>
                  <a:cubicBezTo>
                    <a:pt x="147307" y="8024"/>
                    <a:pt x="134325" y="25333"/>
                    <a:pt x="159657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5115466" y="5756694"/>
              <a:ext cx="281796" cy="166778"/>
            </a:xfrm>
            <a:custGeom>
              <a:avLst/>
              <a:gdLst>
                <a:gd name="connsiteX0" fmla="*/ 0 w 281796"/>
                <a:gd name="connsiteY0" fmla="*/ 166778 h 166778"/>
                <a:gd name="connsiteX1" fmla="*/ 63260 w 281796"/>
                <a:gd name="connsiteY1" fmla="*/ 155276 h 166778"/>
                <a:gd name="connsiteX2" fmla="*/ 80513 w 281796"/>
                <a:gd name="connsiteY2" fmla="*/ 143774 h 166778"/>
                <a:gd name="connsiteX3" fmla="*/ 109267 w 281796"/>
                <a:gd name="connsiteY3" fmla="*/ 138023 h 166778"/>
                <a:gd name="connsiteX4" fmla="*/ 115018 w 281796"/>
                <a:gd name="connsiteY4" fmla="*/ 120770 h 166778"/>
                <a:gd name="connsiteX5" fmla="*/ 143773 w 281796"/>
                <a:gd name="connsiteY5" fmla="*/ 86264 h 166778"/>
                <a:gd name="connsiteX6" fmla="*/ 178279 w 281796"/>
                <a:gd name="connsiteY6" fmla="*/ 63261 h 166778"/>
                <a:gd name="connsiteX7" fmla="*/ 207033 w 281796"/>
                <a:gd name="connsiteY7" fmla="*/ 51759 h 166778"/>
                <a:gd name="connsiteX8" fmla="*/ 241539 w 281796"/>
                <a:gd name="connsiteY8" fmla="*/ 28755 h 166778"/>
                <a:gd name="connsiteX9" fmla="*/ 276045 w 281796"/>
                <a:gd name="connsiteY9" fmla="*/ 11502 h 166778"/>
                <a:gd name="connsiteX10" fmla="*/ 281796 w 281796"/>
                <a:gd name="connsiteY10" fmla="*/ 0 h 16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1796" h="166778">
                  <a:moveTo>
                    <a:pt x="0" y="166778"/>
                  </a:moveTo>
                  <a:cubicBezTo>
                    <a:pt x="21087" y="162944"/>
                    <a:pt x="42652" y="161164"/>
                    <a:pt x="63260" y="155276"/>
                  </a:cubicBezTo>
                  <a:cubicBezTo>
                    <a:pt x="69906" y="153377"/>
                    <a:pt x="74041" y="146201"/>
                    <a:pt x="80513" y="143774"/>
                  </a:cubicBezTo>
                  <a:cubicBezTo>
                    <a:pt x="89665" y="140342"/>
                    <a:pt x="99682" y="139940"/>
                    <a:pt x="109267" y="138023"/>
                  </a:cubicBezTo>
                  <a:cubicBezTo>
                    <a:pt x="111184" y="132272"/>
                    <a:pt x="112307" y="126192"/>
                    <a:pt x="115018" y="120770"/>
                  </a:cubicBezTo>
                  <a:cubicBezTo>
                    <a:pt x="121059" y="108687"/>
                    <a:pt x="133367" y="94358"/>
                    <a:pt x="143773" y="86264"/>
                  </a:cubicBezTo>
                  <a:cubicBezTo>
                    <a:pt x="154685" y="77777"/>
                    <a:pt x="165444" y="68395"/>
                    <a:pt x="178279" y="63261"/>
                  </a:cubicBezTo>
                  <a:cubicBezTo>
                    <a:pt x="187864" y="59427"/>
                    <a:pt x="197970" y="56702"/>
                    <a:pt x="207033" y="51759"/>
                  </a:cubicBezTo>
                  <a:cubicBezTo>
                    <a:pt x="219169" y="45139"/>
                    <a:pt x="228425" y="33126"/>
                    <a:pt x="241539" y="28755"/>
                  </a:cubicBezTo>
                  <a:cubicBezTo>
                    <a:pt x="255571" y="24078"/>
                    <a:pt x="264897" y="22650"/>
                    <a:pt x="276045" y="11502"/>
                  </a:cubicBezTo>
                  <a:cubicBezTo>
                    <a:pt x="279076" y="8471"/>
                    <a:pt x="279879" y="3834"/>
                    <a:pt x="281796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4914182" y="5739441"/>
              <a:ext cx="161027" cy="109268"/>
            </a:xfrm>
            <a:custGeom>
              <a:avLst/>
              <a:gdLst>
                <a:gd name="connsiteX0" fmla="*/ 161027 w 161027"/>
                <a:gd name="connsiteY0" fmla="*/ 109268 h 109268"/>
                <a:gd name="connsiteX1" fmla="*/ 126521 w 161027"/>
                <a:gd name="connsiteY1" fmla="*/ 103517 h 109268"/>
                <a:gd name="connsiteX2" fmla="*/ 92016 w 161027"/>
                <a:gd name="connsiteY2" fmla="*/ 92016 h 109268"/>
                <a:gd name="connsiteX3" fmla="*/ 46008 w 161027"/>
                <a:gd name="connsiteY3" fmla="*/ 86265 h 109268"/>
                <a:gd name="connsiteX4" fmla="*/ 28755 w 161027"/>
                <a:gd name="connsiteY4" fmla="*/ 80514 h 109268"/>
                <a:gd name="connsiteX5" fmla="*/ 5751 w 161027"/>
                <a:gd name="connsiteY5" fmla="*/ 74763 h 109268"/>
                <a:gd name="connsiteX6" fmla="*/ 0 w 161027"/>
                <a:gd name="connsiteY6" fmla="*/ 57510 h 109268"/>
                <a:gd name="connsiteX7" fmla="*/ 5751 w 161027"/>
                <a:gd name="connsiteY7" fmla="*/ 17253 h 109268"/>
                <a:gd name="connsiteX8" fmla="*/ 23004 w 161027"/>
                <a:gd name="connsiteY8" fmla="*/ 0 h 10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027" h="109268">
                  <a:moveTo>
                    <a:pt x="161027" y="109268"/>
                  </a:moveTo>
                  <a:cubicBezTo>
                    <a:pt x="149525" y="107351"/>
                    <a:pt x="137834" y="106345"/>
                    <a:pt x="126521" y="103517"/>
                  </a:cubicBezTo>
                  <a:cubicBezTo>
                    <a:pt x="114759" y="100577"/>
                    <a:pt x="104046" y="93520"/>
                    <a:pt x="92016" y="92016"/>
                  </a:cubicBezTo>
                  <a:lnTo>
                    <a:pt x="46008" y="86265"/>
                  </a:lnTo>
                  <a:cubicBezTo>
                    <a:pt x="40257" y="84348"/>
                    <a:pt x="34584" y="82179"/>
                    <a:pt x="28755" y="80514"/>
                  </a:cubicBezTo>
                  <a:cubicBezTo>
                    <a:pt x="21155" y="78343"/>
                    <a:pt x="11923" y="79701"/>
                    <a:pt x="5751" y="74763"/>
                  </a:cubicBezTo>
                  <a:cubicBezTo>
                    <a:pt x="1017" y="70976"/>
                    <a:pt x="1917" y="63261"/>
                    <a:pt x="0" y="57510"/>
                  </a:cubicBezTo>
                  <a:cubicBezTo>
                    <a:pt x="1917" y="44091"/>
                    <a:pt x="717" y="29839"/>
                    <a:pt x="5751" y="17253"/>
                  </a:cubicBezTo>
                  <a:cubicBezTo>
                    <a:pt x="8772" y="9702"/>
                    <a:pt x="23004" y="0"/>
                    <a:pt x="23004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5960854" y="5681932"/>
              <a:ext cx="161027" cy="373811"/>
            </a:xfrm>
            <a:custGeom>
              <a:avLst/>
              <a:gdLst>
                <a:gd name="connsiteX0" fmla="*/ 97766 w 161027"/>
                <a:gd name="connsiteY0" fmla="*/ 373811 h 373811"/>
                <a:gd name="connsiteX1" fmla="*/ 132272 w 161027"/>
                <a:gd name="connsiteY1" fmla="*/ 345057 h 373811"/>
                <a:gd name="connsiteX2" fmla="*/ 149525 w 161027"/>
                <a:gd name="connsiteY2" fmla="*/ 310551 h 373811"/>
                <a:gd name="connsiteX3" fmla="*/ 161027 w 161027"/>
                <a:gd name="connsiteY3" fmla="*/ 293298 h 373811"/>
                <a:gd name="connsiteX4" fmla="*/ 143774 w 161027"/>
                <a:gd name="connsiteY4" fmla="*/ 276045 h 373811"/>
                <a:gd name="connsiteX5" fmla="*/ 126521 w 161027"/>
                <a:gd name="connsiteY5" fmla="*/ 270294 h 373811"/>
                <a:gd name="connsiteX6" fmla="*/ 97766 w 161027"/>
                <a:gd name="connsiteY6" fmla="*/ 247291 h 373811"/>
                <a:gd name="connsiteX7" fmla="*/ 103517 w 161027"/>
                <a:gd name="connsiteY7" fmla="*/ 212785 h 373811"/>
                <a:gd name="connsiteX8" fmla="*/ 103517 w 161027"/>
                <a:gd name="connsiteY8" fmla="*/ 178279 h 373811"/>
                <a:gd name="connsiteX9" fmla="*/ 69012 w 161027"/>
                <a:gd name="connsiteY9" fmla="*/ 155275 h 373811"/>
                <a:gd name="connsiteX10" fmla="*/ 51759 w 161027"/>
                <a:gd name="connsiteY10" fmla="*/ 120770 h 373811"/>
                <a:gd name="connsiteX11" fmla="*/ 57510 w 161027"/>
                <a:gd name="connsiteY11" fmla="*/ 103517 h 373811"/>
                <a:gd name="connsiteX12" fmla="*/ 17253 w 161027"/>
                <a:gd name="connsiteY12" fmla="*/ 74762 h 373811"/>
                <a:gd name="connsiteX13" fmla="*/ 0 w 161027"/>
                <a:gd name="connsiteY13" fmla="*/ 69011 h 373811"/>
                <a:gd name="connsiteX14" fmla="*/ 5751 w 161027"/>
                <a:gd name="connsiteY14" fmla="*/ 51759 h 373811"/>
                <a:gd name="connsiteX15" fmla="*/ 28755 w 161027"/>
                <a:gd name="connsiteY15" fmla="*/ 17253 h 373811"/>
                <a:gd name="connsiteX16" fmla="*/ 34506 w 161027"/>
                <a:gd name="connsiteY16" fmla="*/ 0 h 37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1027" h="373811">
                  <a:moveTo>
                    <a:pt x="97766" y="373811"/>
                  </a:moveTo>
                  <a:cubicBezTo>
                    <a:pt x="109268" y="364226"/>
                    <a:pt x="121685" y="355644"/>
                    <a:pt x="132272" y="345057"/>
                  </a:cubicBezTo>
                  <a:cubicBezTo>
                    <a:pt x="148753" y="328576"/>
                    <a:pt x="140170" y="329260"/>
                    <a:pt x="149525" y="310551"/>
                  </a:cubicBezTo>
                  <a:cubicBezTo>
                    <a:pt x="152616" y="304369"/>
                    <a:pt x="157193" y="299049"/>
                    <a:pt x="161027" y="293298"/>
                  </a:cubicBezTo>
                  <a:cubicBezTo>
                    <a:pt x="155276" y="287547"/>
                    <a:pt x="150541" y="280556"/>
                    <a:pt x="143774" y="276045"/>
                  </a:cubicBezTo>
                  <a:cubicBezTo>
                    <a:pt x="138730" y="272682"/>
                    <a:pt x="131255" y="274081"/>
                    <a:pt x="126521" y="270294"/>
                  </a:cubicBezTo>
                  <a:cubicBezTo>
                    <a:pt x="89359" y="240566"/>
                    <a:pt x="141133" y="261747"/>
                    <a:pt x="97766" y="247291"/>
                  </a:cubicBezTo>
                  <a:cubicBezTo>
                    <a:pt x="99683" y="235789"/>
                    <a:pt x="100987" y="224168"/>
                    <a:pt x="103517" y="212785"/>
                  </a:cubicBezTo>
                  <a:cubicBezTo>
                    <a:pt x="106305" y="200237"/>
                    <a:pt x="116065" y="190827"/>
                    <a:pt x="103517" y="178279"/>
                  </a:cubicBezTo>
                  <a:cubicBezTo>
                    <a:pt x="93742" y="168504"/>
                    <a:pt x="69012" y="155275"/>
                    <a:pt x="69012" y="155275"/>
                  </a:cubicBezTo>
                  <a:cubicBezTo>
                    <a:pt x="63196" y="146552"/>
                    <a:pt x="51759" y="132676"/>
                    <a:pt x="51759" y="120770"/>
                  </a:cubicBezTo>
                  <a:cubicBezTo>
                    <a:pt x="51759" y="114708"/>
                    <a:pt x="55593" y="109268"/>
                    <a:pt x="57510" y="103517"/>
                  </a:cubicBezTo>
                  <a:cubicBezTo>
                    <a:pt x="47925" y="74762"/>
                    <a:pt x="57510" y="88181"/>
                    <a:pt x="17253" y="74762"/>
                  </a:cubicBezTo>
                  <a:lnTo>
                    <a:pt x="0" y="69011"/>
                  </a:lnTo>
                  <a:cubicBezTo>
                    <a:pt x="1917" y="63260"/>
                    <a:pt x="2807" y="57058"/>
                    <a:pt x="5751" y="51759"/>
                  </a:cubicBezTo>
                  <a:cubicBezTo>
                    <a:pt x="12464" y="39675"/>
                    <a:pt x="24384" y="30367"/>
                    <a:pt x="28755" y="17253"/>
                  </a:cubicBezTo>
                  <a:lnTo>
                    <a:pt x="34506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6064371" y="5693434"/>
              <a:ext cx="184030" cy="212785"/>
            </a:xfrm>
            <a:custGeom>
              <a:avLst/>
              <a:gdLst>
                <a:gd name="connsiteX0" fmla="*/ 0 w 184030"/>
                <a:gd name="connsiteY0" fmla="*/ 212785 h 212785"/>
                <a:gd name="connsiteX1" fmla="*/ 17253 w 184030"/>
                <a:gd name="connsiteY1" fmla="*/ 184030 h 212785"/>
                <a:gd name="connsiteX2" fmla="*/ 63261 w 184030"/>
                <a:gd name="connsiteY2" fmla="*/ 143773 h 212785"/>
                <a:gd name="connsiteX3" fmla="*/ 97766 w 184030"/>
                <a:gd name="connsiteY3" fmla="*/ 120770 h 212785"/>
                <a:gd name="connsiteX4" fmla="*/ 109268 w 184030"/>
                <a:gd name="connsiteY4" fmla="*/ 103517 h 212785"/>
                <a:gd name="connsiteX5" fmla="*/ 109268 w 184030"/>
                <a:gd name="connsiteY5" fmla="*/ 34506 h 212785"/>
                <a:gd name="connsiteX6" fmla="*/ 161027 w 184030"/>
                <a:gd name="connsiteY6" fmla="*/ 17253 h 212785"/>
                <a:gd name="connsiteX7" fmla="*/ 178279 w 184030"/>
                <a:gd name="connsiteY7" fmla="*/ 11502 h 212785"/>
                <a:gd name="connsiteX8" fmla="*/ 184030 w 184030"/>
                <a:gd name="connsiteY8" fmla="*/ 0 h 21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030" h="212785">
                  <a:moveTo>
                    <a:pt x="0" y="212785"/>
                  </a:moveTo>
                  <a:cubicBezTo>
                    <a:pt x="5751" y="203200"/>
                    <a:pt x="10270" y="192759"/>
                    <a:pt x="17253" y="184030"/>
                  </a:cubicBezTo>
                  <a:cubicBezTo>
                    <a:pt x="53091" y="139232"/>
                    <a:pt x="33610" y="168482"/>
                    <a:pt x="63261" y="143773"/>
                  </a:cubicBezTo>
                  <a:cubicBezTo>
                    <a:pt x="91979" y="119841"/>
                    <a:pt x="67446" y="130877"/>
                    <a:pt x="97766" y="120770"/>
                  </a:cubicBezTo>
                  <a:cubicBezTo>
                    <a:pt x="101600" y="115019"/>
                    <a:pt x="108580" y="110395"/>
                    <a:pt x="109268" y="103517"/>
                  </a:cubicBezTo>
                  <a:cubicBezTo>
                    <a:pt x="110426" y="91940"/>
                    <a:pt x="94880" y="48894"/>
                    <a:pt x="109268" y="34506"/>
                  </a:cubicBezTo>
                  <a:lnTo>
                    <a:pt x="161027" y="17253"/>
                  </a:lnTo>
                  <a:cubicBezTo>
                    <a:pt x="166778" y="15336"/>
                    <a:pt x="175568" y="16924"/>
                    <a:pt x="178279" y="11502"/>
                  </a:cubicBezTo>
                  <a:lnTo>
                    <a:pt x="184030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8" name="Group 57"/>
          <p:cNvGrpSpPr/>
          <p:nvPr/>
        </p:nvGrpSpPr>
        <p:grpSpPr>
          <a:xfrm flipV="1">
            <a:off x="2714929" y="4522025"/>
            <a:ext cx="1340340" cy="189663"/>
            <a:chOff x="4318958" y="5681932"/>
            <a:chExt cx="1929443" cy="385039"/>
          </a:xfrm>
        </p:grpSpPr>
        <p:sp>
          <p:nvSpPr>
            <p:cNvPr id="59" name="Freeform 58"/>
            <p:cNvSpPr/>
            <p:nvPr/>
          </p:nvSpPr>
          <p:spPr>
            <a:xfrm>
              <a:off x="4426857" y="5704114"/>
              <a:ext cx="159657" cy="362857"/>
            </a:xfrm>
            <a:custGeom>
              <a:avLst/>
              <a:gdLst>
                <a:gd name="connsiteX0" fmla="*/ 0 w 159657"/>
                <a:gd name="connsiteY0" fmla="*/ 362857 h 362857"/>
                <a:gd name="connsiteX1" fmla="*/ 101600 w 159657"/>
                <a:gd name="connsiteY1" fmla="*/ 275772 h 362857"/>
                <a:gd name="connsiteX2" fmla="*/ 87086 w 159657"/>
                <a:gd name="connsiteY2" fmla="*/ 217715 h 362857"/>
                <a:gd name="connsiteX3" fmla="*/ 58057 w 159657"/>
                <a:gd name="connsiteY3" fmla="*/ 174172 h 362857"/>
                <a:gd name="connsiteX4" fmla="*/ 43543 w 159657"/>
                <a:gd name="connsiteY4" fmla="*/ 130629 h 362857"/>
                <a:gd name="connsiteX5" fmla="*/ 87086 w 159657"/>
                <a:gd name="connsiteY5" fmla="*/ 101600 h 362857"/>
                <a:gd name="connsiteX6" fmla="*/ 130629 w 159657"/>
                <a:gd name="connsiteY6" fmla="*/ 58057 h 362857"/>
                <a:gd name="connsiteX7" fmla="*/ 159657 w 159657"/>
                <a:gd name="connsiteY7" fmla="*/ 0 h 36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657" h="362857">
                  <a:moveTo>
                    <a:pt x="0" y="362857"/>
                  </a:moveTo>
                  <a:cubicBezTo>
                    <a:pt x="25439" y="347594"/>
                    <a:pt x="95317" y="319752"/>
                    <a:pt x="101600" y="275772"/>
                  </a:cubicBezTo>
                  <a:cubicBezTo>
                    <a:pt x="104421" y="256025"/>
                    <a:pt x="94944" y="236050"/>
                    <a:pt x="87086" y="217715"/>
                  </a:cubicBezTo>
                  <a:cubicBezTo>
                    <a:pt x="80214" y="201681"/>
                    <a:pt x="67733" y="188686"/>
                    <a:pt x="58057" y="174172"/>
                  </a:cubicBezTo>
                  <a:cubicBezTo>
                    <a:pt x="53219" y="159658"/>
                    <a:pt x="37861" y="144834"/>
                    <a:pt x="43543" y="130629"/>
                  </a:cubicBezTo>
                  <a:cubicBezTo>
                    <a:pt x="50022" y="114433"/>
                    <a:pt x="73685" y="112767"/>
                    <a:pt x="87086" y="101600"/>
                  </a:cubicBezTo>
                  <a:cubicBezTo>
                    <a:pt x="102855" y="88459"/>
                    <a:pt x="116115" y="72571"/>
                    <a:pt x="130629" y="58057"/>
                  </a:cubicBezTo>
                  <a:cubicBezTo>
                    <a:pt x="147307" y="8024"/>
                    <a:pt x="134325" y="25333"/>
                    <a:pt x="159657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4520242" y="5762445"/>
              <a:ext cx="281796" cy="166778"/>
            </a:xfrm>
            <a:custGeom>
              <a:avLst/>
              <a:gdLst>
                <a:gd name="connsiteX0" fmla="*/ 0 w 281796"/>
                <a:gd name="connsiteY0" fmla="*/ 166778 h 166778"/>
                <a:gd name="connsiteX1" fmla="*/ 63260 w 281796"/>
                <a:gd name="connsiteY1" fmla="*/ 155276 h 166778"/>
                <a:gd name="connsiteX2" fmla="*/ 80513 w 281796"/>
                <a:gd name="connsiteY2" fmla="*/ 143774 h 166778"/>
                <a:gd name="connsiteX3" fmla="*/ 109267 w 281796"/>
                <a:gd name="connsiteY3" fmla="*/ 138023 h 166778"/>
                <a:gd name="connsiteX4" fmla="*/ 115018 w 281796"/>
                <a:gd name="connsiteY4" fmla="*/ 120770 h 166778"/>
                <a:gd name="connsiteX5" fmla="*/ 143773 w 281796"/>
                <a:gd name="connsiteY5" fmla="*/ 86264 h 166778"/>
                <a:gd name="connsiteX6" fmla="*/ 178279 w 281796"/>
                <a:gd name="connsiteY6" fmla="*/ 63261 h 166778"/>
                <a:gd name="connsiteX7" fmla="*/ 207033 w 281796"/>
                <a:gd name="connsiteY7" fmla="*/ 51759 h 166778"/>
                <a:gd name="connsiteX8" fmla="*/ 241539 w 281796"/>
                <a:gd name="connsiteY8" fmla="*/ 28755 h 166778"/>
                <a:gd name="connsiteX9" fmla="*/ 276045 w 281796"/>
                <a:gd name="connsiteY9" fmla="*/ 11502 h 166778"/>
                <a:gd name="connsiteX10" fmla="*/ 281796 w 281796"/>
                <a:gd name="connsiteY10" fmla="*/ 0 h 16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1796" h="166778">
                  <a:moveTo>
                    <a:pt x="0" y="166778"/>
                  </a:moveTo>
                  <a:cubicBezTo>
                    <a:pt x="21087" y="162944"/>
                    <a:pt x="42652" y="161164"/>
                    <a:pt x="63260" y="155276"/>
                  </a:cubicBezTo>
                  <a:cubicBezTo>
                    <a:pt x="69906" y="153377"/>
                    <a:pt x="74041" y="146201"/>
                    <a:pt x="80513" y="143774"/>
                  </a:cubicBezTo>
                  <a:cubicBezTo>
                    <a:pt x="89665" y="140342"/>
                    <a:pt x="99682" y="139940"/>
                    <a:pt x="109267" y="138023"/>
                  </a:cubicBezTo>
                  <a:cubicBezTo>
                    <a:pt x="111184" y="132272"/>
                    <a:pt x="112307" y="126192"/>
                    <a:pt x="115018" y="120770"/>
                  </a:cubicBezTo>
                  <a:cubicBezTo>
                    <a:pt x="121059" y="108687"/>
                    <a:pt x="133367" y="94358"/>
                    <a:pt x="143773" y="86264"/>
                  </a:cubicBezTo>
                  <a:cubicBezTo>
                    <a:pt x="154685" y="77777"/>
                    <a:pt x="165444" y="68395"/>
                    <a:pt x="178279" y="63261"/>
                  </a:cubicBezTo>
                  <a:cubicBezTo>
                    <a:pt x="187864" y="59427"/>
                    <a:pt x="197970" y="56702"/>
                    <a:pt x="207033" y="51759"/>
                  </a:cubicBezTo>
                  <a:cubicBezTo>
                    <a:pt x="219169" y="45139"/>
                    <a:pt x="228425" y="33126"/>
                    <a:pt x="241539" y="28755"/>
                  </a:cubicBezTo>
                  <a:cubicBezTo>
                    <a:pt x="255571" y="24078"/>
                    <a:pt x="264897" y="22650"/>
                    <a:pt x="276045" y="11502"/>
                  </a:cubicBezTo>
                  <a:cubicBezTo>
                    <a:pt x="279076" y="8471"/>
                    <a:pt x="279879" y="3834"/>
                    <a:pt x="281796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4318958" y="5745192"/>
              <a:ext cx="161027" cy="109268"/>
            </a:xfrm>
            <a:custGeom>
              <a:avLst/>
              <a:gdLst>
                <a:gd name="connsiteX0" fmla="*/ 161027 w 161027"/>
                <a:gd name="connsiteY0" fmla="*/ 109268 h 109268"/>
                <a:gd name="connsiteX1" fmla="*/ 126521 w 161027"/>
                <a:gd name="connsiteY1" fmla="*/ 103517 h 109268"/>
                <a:gd name="connsiteX2" fmla="*/ 92016 w 161027"/>
                <a:gd name="connsiteY2" fmla="*/ 92016 h 109268"/>
                <a:gd name="connsiteX3" fmla="*/ 46008 w 161027"/>
                <a:gd name="connsiteY3" fmla="*/ 86265 h 109268"/>
                <a:gd name="connsiteX4" fmla="*/ 28755 w 161027"/>
                <a:gd name="connsiteY4" fmla="*/ 80514 h 109268"/>
                <a:gd name="connsiteX5" fmla="*/ 5751 w 161027"/>
                <a:gd name="connsiteY5" fmla="*/ 74763 h 109268"/>
                <a:gd name="connsiteX6" fmla="*/ 0 w 161027"/>
                <a:gd name="connsiteY6" fmla="*/ 57510 h 109268"/>
                <a:gd name="connsiteX7" fmla="*/ 5751 w 161027"/>
                <a:gd name="connsiteY7" fmla="*/ 17253 h 109268"/>
                <a:gd name="connsiteX8" fmla="*/ 23004 w 161027"/>
                <a:gd name="connsiteY8" fmla="*/ 0 h 10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027" h="109268">
                  <a:moveTo>
                    <a:pt x="161027" y="109268"/>
                  </a:moveTo>
                  <a:cubicBezTo>
                    <a:pt x="149525" y="107351"/>
                    <a:pt x="137834" y="106345"/>
                    <a:pt x="126521" y="103517"/>
                  </a:cubicBezTo>
                  <a:cubicBezTo>
                    <a:pt x="114759" y="100577"/>
                    <a:pt x="104046" y="93520"/>
                    <a:pt x="92016" y="92016"/>
                  </a:cubicBezTo>
                  <a:lnTo>
                    <a:pt x="46008" y="86265"/>
                  </a:lnTo>
                  <a:cubicBezTo>
                    <a:pt x="40257" y="84348"/>
                    <a:pt x="34584" y="82179"/>
                    <a:pt x="28755" y="80514"/>
                  </a:cubicBezTo>
                  <a:cubicBezTo>
                    <a:pt x="21155" y="78343"/>
                    <a:pt x="11923" y="79701"/>
                    <a:pt x="5751" y="74763"/>
                  </a:cubicBezTo>
                  <a:cubicBezTo>
                    <a:pt x="1017" y="70976"/>
                    <a:pt x="1917" y="63261"/>
                    <a:pt x="0" y="57510"/>
                  </a:cubicBezTo>
                  <a:cubicBezTo>
                    <a:pt x="1917" y="44091"/>
                    <a:pt x="717" y="29839"/>
                    <a:pt x="5751" y="17253"/>
                  </a:cubicBezTo>
                  <a:cubicBezTo>
                    <a:pt x="8772" y="9702"/>
                    <a:pt x="23004" y="0"/>
                    <a:pt x="23004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5365630" y="5687683"/>
              <a:ext cx="161027" cy="373811"/>
            </a:xfrm>
            <a:custGeom>
              <a:avLst/>
              <a:gdLst>
                <a:gd name="connsiteX0" fmla="*/ 97766 w 161027"/>
                <a:gd name="connsiteY0" fmla="*/ 373811 h 373811"/>
                <a:gd name="connsiteX1" fmla="*/ 132272 w 161027"/>
                <a:gd name="connsiteY1" fmla="*/ 345057 h 373811"/>
                <a:gd name="connsiteX2" fmla="*/ 149525 w 161027"/>
                <a:gd name="connsiteY2" fmla="*/ 310551 h 373811"/>
                <a:gd name="connsiteX3" fmla="*/ 161027 w 161027"/>
                <a:gd name="connsiteY3" fmla="*/ 293298 h 373811"/>
                <a:gd name="connsiteX4" fmla="*/ 143774 w 161027"/>
                <a:gd name="connsiteY4" fmla="*/ 276045 h 373811"/>
                <a:gd name="connsiteX5" fmla="*/ 126521 w 161027"/>
                <a:gd name="connsiteY5" fmla="*/ 270294 h 373811"/>
                <a:gd name="connsiteX6" fmla="*/ 97766 w 161027"/>
                <a:gd name="connsiteY6" fmla="*/ 247291 h 373811"/>
                <a:gd name="connsiteX7" fmla="*/ 103517 w 161027"/>
                <a:gd name="connsiteY7" fmla="*/ 212785 h 373811"/>
                <a:gd name="connsiteX8" fmla="*/ 103517 w 161027"/>
                <a:gd name="connsiteY8" fmla="*/ 178279 h 373811"/>
                <a:gd name="connsiteX9" fmla="*/ 69012 w 161027"/>
                <a:gd name="connsiteY9" fmla="*/ 155275 h 373811"/>
                <a:gd name="connsiteX10" fmla="*/ 51759 w 161027"/>
                <a:gd name="connsiteY10" fmla="*/ 120770 h 373811"/>
                <a:gd name="connsiteX11" fmla="*/ 57510 w 161027"/>
                <a:gd name="connsiteY11" fmla="*/ 103517 h 373811"/>
                <a:gd name="connsiteX12" fmla="*/ 17253 w 161027"/>
                <a:gd name="connsiteY12" fmla="*/ 74762 h 373811"/>
                <a:gd name="connsiteX13" fmla="*/ 0 w 161027"/>
                <a:gd name="connsiteY13" fmla="*/ 69011 h 373811"/>
                <a:gd name="connsiteX14" fmla="*/ 5751 w 161027"/>
                <a:gd name="connsiteY14" fmla="*/ 51759 h 373811"/>
                <a:gd name="connsiteX15" fmla="*/ 28755 w 161027"/>
                <a:gd name="connsiteY15" fmla="*/ 17253 h 373811"/>
                <a:gd name="connsiteX16" fmla="*/ 34506 w 161027"/>
                <a:gd name="connsiteY16" fmla="*/ 0 h 37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1027" h="373811">
                  <a:moveTo>
                    <a:pt x="97766" y="373811"/>
                  </a:moveTo>
                  <a:cubicBezTo>
                    <a:pt x="109268" y="364226"/>
                    <a:pt x="121685" y="355644"/>
                    <a:pt x="132272" y="345057"/>
                  </a:cubicBezTo>
                  <a:cubicBezTo>
                    <a:pt x="148753" y="328576"/>
                    <a:pt x="140170" y="329260"/>
                    <a:pt x="149525" y="310551"/>
                  </a:cubicBezTo>
                  <a:cubicBezTo>
                    <a:pt x="152616" y="304369"/>
                    <a:pt x="157193" y="299049"/>
                    <a:pt x="161027" y="293298"/>
                  </a:cubicBezTo>
                  <a:cubicBezTo>
                    <a:pt x="155276" y="287547"/>
                    <a:pt x="150541" y="280556"/>
                    <a:pt x="143774" y="276045"/>
                  </a:cubicBezTo>
                  <a:cubicBezTo>
                    <a:pt x="138730" y="272682"/>
                    <a:pt x="131255" y="274081"/>
                    <a:pt x="126521" y="270294"/>
                  </a:cubicBezTo>
                  <a:cubicBezTo>
                    <a:pt x="89359" y="240566"/>
                    <a:pt x="141133" y="261747"/>
                    <a:pt x="97766" y="247291"/>
                  </a:cubicBezTo>
                  <a:cubicBezTo>
                    <a:pt x="99683" y="235789"/>
                    <a:pt x="100987" y="224168"/>
                    <a:pt x="103517" y="212785"/>
                  </a:cubicBezTo>
                  <a:cubicBezTo>
                    <a:pt x="106305" y="200237"/>
                    <a:pt x="116065" y="190827"/>
                    <a:pt x="103517" y="178279"/>
                  </a:cubicBezTo>
                  <a:cubicBezTo>
                    <a:pt x="93742" y="168504"/>
                    <a:pt x="69012" y="155275"/>
                    <a:pt x="69012" y="155275"/>
                  </a:cubicBezTo>
                  <a:cubicBezTo>
                    <a:pt x="63196" y="146552"/>
                    <a:pt x="51759" y="132676"/>
                    <a:pt x="51759" y="120770"/>
                  </a:cubicBezTo>
                  <a:cubicBezTo>
                    <a:pt x="51759" y="114708"/>
                    <a:pt x="55593" y="109268"/>
                    <a:pt x="57510" y="103517"/>
                  </a:cubicBezTo>
                  <a:cubicBezTo>
                    <a:pt x="47925" y="74762"/>
                    <a:pt x="57510" y="88181"/>
                    <a:pt x="17253" y="74762"/>
                  </a:cubicBezTo>
                  <a:lnTo>
                    <a:pt x="0" y="69011"/>
                  </a:lnTo>
                  <a:cubicBezTo>
                    <a:pt x="1917" y="63260"/>
                    <a:pt x="2807" y="57058"/>
                    <a:pt x="5751" y="51759"/>
                  </a:cubicBezTo>
                  <a:cubicBezTo>
                    <a:pt x="12464" y="39675"/>
                    <a:pt x="24384" y="30367"/>
                    <a:pt x="28755" y="17253"/>
                  </a:cubicBezTo>
                  <a:lnTo>
                    <a:pt x="34506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Freeform 62"/>
            <p:cNvSpPr/>
            <p:nvPr/>
          </p:nvSpPr>
          <p:spPr>
            <a:xfrm>
              <a:off x="5469147" y="5699185"/>
              <a:ext cx="184030" cy="212785"/>
            </a:xfrm>
            <a:custGeom>
              <a:avLst/>
              <a:gdLst>
                <a:gd name="connsiteX0" fmla="*/ 0 w 184030"/>
                <a:gd name="connsiteY0" fmla="*/ 212785 h 212785"/>
                <a:gd name="connsiteX1" fmla="*/ 17253 w 184030"/>
                <a:gd name="connsiteY1" fmla="*/ 184030 h 212785"/>
                <a:gd name="connsiteX2" fmla="*/ 63261 w 184030"/>
                <a:gd name="connsiteY2" fmla="*/ 143773 h 212785"/>
                <a:gd name="connsiteX3" fmla="*/ 97766 w 184030"/>
                <a:gd name="connsiteY3" fmla="*/ 120770 h 212785"/>
                <a:gd name="connsiteX4" fmla="*/ 109268 w 184030"/>
                <a:gd name="connsiteY4" fmla="*/ 103517 h 212785"/>
                <a:gd name="connsiteX5" fmla="*/ 109268 w 184030"/>
                <a:gd name="connsiteY5" fmla="*/ 34506 h 212785"/>
                <a:gd name="connsiteX6" fmla="*/ 161027 w 184030"/>
                <a:gd name="connsiteY6" fmla="*/ 17253 h 212785"/>
                <a:gd name="connsiteX7" fmla="*/ 178279 w 184030"/>
                <a:gd name="connsiteY7" fmla="*/ 11502 h 212785"/>
                <a:gd name="connsiteX8" fmla="*/ 184030 w 184030"/>
                <a:gd name="connsiteY8" fmla="*/ 0 h 21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030" h="212785">
                  <a:moveTo>
                    <a:pt x="0" y="212785"/>
                  </a:moveTo>
                  <a:cubicBezTo>
                    <a:pt x="5751" y="203200"/>
                    <a:pt x="10270" y="192759"/>
                    <a:pt x="17253" y="184030"/>
                  </a:cubicBezTo>
                  <a:cubicBezTo>
                    <a:pt x="53091" y="139232"/>
                    <a:pt x="33610" y="168482"/>
                    <a:pt x="63261" y="143773"/>
                  </a:cubicBezTo>
                  <a:cubicBezTo>
                    <a:pt x="91979" y="119841"/>
                    <a:pt x="67446" y="130877"/>
                    <a:pt x="97766" y="120770"/>
                  </a:cubicBezTo>
                  <a:cubicBezTo>
                    <a:pt x="101600" y="115019"/>
                    <a:pt x="108580" y="110395"/>
                    <a:pt x="109268" y="103517"/>
                  </a:cubicBezTo>
                  <a:cubicBezTo>
                    <a:pt x="110426" y="91940"/>
                    <a:pt x="94880" y="48894"/>
                    <a:pt x="109268" y="34506"/>
                  </a:cubicBezTo>
                  <a:lnTo>
                    <a:pt x="161027" y="17253"/>
                  </a:lnTo>
                  <a:cubicBezTo>
                    <a:pt x="166778" y="15336"/>
                    <a:pt x="175568" y="16924"/>
                    <a:pt x="178279" y="11502"/>
                  </a:cubicBezTo>
                  <a:lnTo>
                    <a:pt x="184030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Freeform 63"/>
            <p:cNvSpPr/>
            <p:nvPr/>
          </p:nvSpPr>
          <p:spPr>
            <a:xfrm>
              <a:off x="5022081" y="5698363"/>
              <a:ext cx="159657" cy="362857"/>
            </a:xfrm>
            <a:custGeom>
              <a:avLst/>
              <a:gdLst>
                <a:gd name="connsiteX0" fmla="*/ 0 w 159657"/>
                <a:gd name="connsiteY0" fmla="*/ 362857 h 362857"/>
                <a:gd name="connsiteX1" fmla="*/ 101600 w 159657"/>
                <a:gd name="connsiteY1" fmla="*/ 275772 h 362857"/>
                <a:gd name="connsiteX2" fmla="*/ 87086 w 159657"/>
                <a:gd name="connsiteY2" fmla="*/ 217715 h 362857"/>
                <a:gd name="connsiteX3" fmla="*/ 58057 w 159657"/>
                <a:gd name="connsiteY3" fmla="*/ 174172 h 362857"/>
                <a:gd name="connsiteX4" fmla="*/ 43543 w 159657"/>
                <a:gd name="connsiteY4" fmla="*/ 130629 h 362857"/>
                <a:gd name="connsiteX5" fmla="*/ 87086 w 159657"/>
                <a:gd name="connsiteY5" fmla="*/ 101600 h 362857"/>
                <a:gd name="connsiteX6" fmla="*/ 130629 w 159657"/>
                <a:gd name="connsiteY6" fmla="*/ 58057 h 362857"/>
                <a:gd name="connsiteX7" fmla="*/ 159657 w 159657"/>
                <a:gd name="connsiteY7" fmla="*/ 0 h 36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657" h="362857">
                  <a:moveTo>
                    <a:pt x="0" y="362857"/>
                  </a:moveTo>
                  <a:cubicBezTo>
                    <a:pt x="25439" y="347594"/>
                    <a:pt x="95317" y="319752"/>
                    <a:pt x="101600" y="275772"/>
                  </a:cubicBezTo>
                  <a:cubicBezTo>
                    <a:pt x="104421" y="256025"/>
                    <a:pt x="94944" y="236050"/>
                    <a:pt x="87086" y="217715"/>
                  </a:cubicBezTo>
                  <a:cubicBezTo>
                    <a:pt x="80214" y="201681"/>
                    <a:pt x="67733" y="188686"/>
                    <a:pt x="58057" y="174172"/>
                  </a:cubicBezTo>
                  <a:cubicBezTo>
                    <a:pt x="53219" y="159658"/>
                    <a:pt x="37861" y="144834"/>
                    <a:pt x="43543" y="130629"/>
                  </a:cubicBezTo>
                  <a:cubicBezTo>
                    <a:pt x="50022" y="114433"/>
                    <a:pt x="73685" y="112767"/>
                    <a:pt x="87086" y="101600"/>
                  </a:cubicBezTo>
                  <a:cubicBezTo>
                    <a:pt x="102855" y="88459"/>
                    <a:pt x="116115" y="72571"/>
                    <a:pt x="130629" y="58057"/>
                  </a:cubicBezTo>
                  <a:cubicBezTo>
                    <a:pt x="147307" y="8024"/>
                    <a:pt x="134325" y="25333"/>
                    <a:pt x="159657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5115466" y="5756694"/>
              <a:ext cx="281796" cy="166778"/>
            </a:xfrm>
            <a:custGeom>
              <a:avLst/>
              <a:gdLst>
                <a:gd name="connsiteX0" fmla="*/ 0 w 281796"/>
                <a:gd name="connsiteY0" fmla="*/ 166778 h 166778"/>
                <a:gd name="connsiteX1" fmla="*/ 63260 w 281796"/>
                <a:gd name="connsiteY1" fmla="*/ 155276 h 166778"/>
                <a:gd name="connsiteX2" fmla="*/ 80513 w 281796"/>
                <a:gd name="connsiteY2" fmla="*/ 143774 h 166778"/>
                <a:gd name="connsiteX3" fmla="*/ 109267 w 281796"/>
                <a:gd name="connsiteY3" fmla="*/ 138023 h 166778"/>
                <a:gd name="connsiteX4" fmla="*/ 115018 w 281796"/>
                <a:gd name="connsiteY4" fmla="*/ 120770 h 166778"/>
                <a:gd name="connsiteX5" fmla="*/ 143773 w 281796"/>
                <a:gd name="connsiteY5" fmla="*/ 86264 h 166778"/>
                <a:gd name="connsiteX6" fmla="*/ 178279 w 281796"/>
                <a:gd name="connsiteY6" fmla="*/ 63261 h 166778"/>
                <a:gd name="connsiteX7" fmla="*/ 207033 w 281796"/>
                <a:gd name="connsiteY7" fmla="*/ 51759 h 166778"/>
                <a:gd name="connsiteX8" fmla="*/ 241539 w 281796"/>
                <a:gd name="connsiteY8" fmla="*/ 28755 h 166778"/>
                <a:gd name="connsiteX9" fmla="*/ 276045 w 281796"/>
                <a:gd name="connsiteY9" fmla="*/ 11502 h 166778"/>
                <a:gd name="connsiteX10" fmla="*/ 281796 w 281796"/>
                <a:gd name="connsiteY10" fmla="*/ 0 h 16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1796" h="166778">
                  <a:moveTo>
                    <a:pt x="0" y="166778"/>
                  </a:moveTo>
                  <a:cubicBezTo>
                    <a:pt x="21087" y="162944"/>
                    <a:pt x="42652" y="161164"/>
                    <a:pt x="63260" y="155276"/>
                  </a:cubicBezTo>
                  <a:cubicBezTo>
                    <a:pt x="69906" y="153377"/>
                    <a:pt x="74041" y="146201"/>
                    <a:pt x="80513" y="143774"/>
                  </a:cubicBezTo>
                  <a:cubicBezTo>
                    <a:pt x="89665" y="140342"/>
                    <a:pt x="99682" y="139940"/>
                    <a:pt x="109267" y="138023"/>
                  </a:cubicBezTo>
                  <a:cubicBezTo>
                    <a:pt x="111184" y="132272"/>
                    <a:pt x="112307" y="126192"/>
                    <a:pt x="115018" y="120770"/>
                  </a:cubicBezTo>
                  <a:cubicBezTo>
                    <a:pt x="121059" y="108687"/>
                    <a:pt x="133367" y="94358"/>
                    <a:pt x="143773" y="86264"/>
                  </a:cubicBezTo>
                  <a:cubicBezTo>
                    <a:pt x="154685" y="77777"/>
                    <a:pt x="165444" y="68395"/>
                    <a:pt x="178279" y="63261"/>
                  </a:cubicBezTo>
                  <a:cubicBezTo>
                    <a:pt x="187864" y="59427"/>
                    <a:pt x="197970" y="56702"/>
                    <a:pt x="207033" y="51759"/>
                  </a:cubicBezTo>
                  <a:cubicBezTo>
                    <a:pt x="219169" y="45139"/>
                    <a:pt x="228425" y="33126"/>
                    <a:pt x="241539" y="28755"/>
                  </a:cubicBezTo>
                  <a:cubicBezTo>
                    <a:pt x="255571" y="24078"/>
                    <a:pt x="264897" y="22650"/>
                    <a:pt x="276045" y="11502"/>
                  </a:cubicBezTo>
                  <a:cubicBezTo>
                    <a:pt x="279076" y="8471"/>
                    <a:pt x="279879" y="3834"/>
                    <a:pt x="281796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Freeform 65"/>
            <p:cNvSpPr/>
            <p:nvPr/>
          </p:nvSpPr>
          <p:spPr>
            <a:xfrm>
              <a:off x="4914182" y="5739441"/>
              <a:ext cx="161027" cy="109268"/>
            </a:xfrm>
            <a:custGeom>
              <a:avLst/>
              <a:gdLst>
                <a:gd name="connsiteX0" fmla="*/ 161027 w 161027"/>
                <a:gd name="connsiteY0" fmla="*/ 109268 h 109268"/>
                <a:gd name="connsiteX1" fmla="*/ 126521 w 161027"/>
                <a:gd name="connsiteY1" fmla="*/ 103517 h 109268"/>
                <a:gd name="connsiteX2" fmla="*/ 92016 w 161027"/>
                <a:gd name="connsiteY2" fmla="*/ 92016 h 109268"/>
                <a:gd name="connsiteX3" fmla="*/ 46008 w 161027"/>
                <a:gd name="connsiteY3" fmla="*/ 86265 h 109268"/>
                <a:gd name="connsiteX4" fmla="*/ 28755 w 161027"/>
                <a:gd name="connsiteY4" fmla="*/ 80514 h 109268"/>
                <a:gd name="connsiteX5" fmla="*/ 5751 w 161027"/>
                <a:gd name="connsiteY5" fmla="*/ 74763 h 109268"/>
                <a:gd name="connsiteX6" fmla="*/ 0 w 161027"/>
                <a:gd name="connsiteY6" fmla="*/ 57510 h 109268"/>
                <a:gd name="connsiteX7" fmla="*/ 5751 w 161027"/>
                <a:gd name="connsiteY7" fmla="*/ 17253 h 109268"/>
                <a:gd name="connsiteX8" fmla="*/ 23004 w 161027"/>
                <a:gd name="connsiteY8" fmla="*/ 0 h 10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027" h="109268">
                  <a:moveTo>
                    <a:pt x="161027" y="109268"/>
                  </a:moveTo>
                  <a:cubicBezTo>
                    <a:pt x="149525" y="107351"/>
                    <a:pt x="137834" y="106345"/>
                    <a:pt x="126521" y="103517"/>
                  </a:cubicBezTo>
                  <a:cubicBezTo>
                    <a:pt x="114759" y="100577"/>
                    <a:pt x="104046" y="93520"/>
                    <a:pt x="92016" y="92016"/>
                  </a:cubicBezTo>
                  <a:lnTo>
                    <a:pt x="46008" y="86265"/>
                  </a:lnTo>
                  <a:cubicBezTo>
                    <a:pt x="40257" y="84348"/>
                    <a:pt x="34584" y="82179"/>
                    <a:pt x="28755" y="80514"/>
                  </a:cubicBezTo>
                  <a:cubicBezTo>
                    <a:pt x="21155" y="78343"/>
                    <a:pt x="11923" y="79701"/>
                    <a:pt x="5751" y="74763"/>
                  </a:cubicBezTo>
                  <a:cubicBezTo>
                    <a:pt x="1017" y="70976"/>
                    <a:pt x="1917" y="63261"/>
                    <a:pt x="0" y="57510"/>
                  </a:cubicBezTo>
                  <a:cubicBezTo>
                    <a:pt x="1917" y="44091"/>
                    <a:pt x="717" y="29839"/>
                    <a:pt x="5751" y="17253"/>
                  </a:cubicBezTo>
                  <a:cubicBezTo>
                    <a:pt x="8772" y="9702"/>
                    <a:pt x="23004" y="0"/>
                    <a:pt x="23004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Freeform 66"/>
            <p:cNvSpPr/>
            <p:nvPr/>
          </p:nvSpPr>
          <p:spPr>
            <a:xfrm>
              <a:off x="5960854" y="5681932"/>
              <a:ext cx="161027" cy="373811"/>
            </a:xfrm>
            <a:custGeom>
              <a:avLst/>
              <a:gdLst>
                <a:gd name="connsiteX0" fmla="*/ 97766 w 161027"/>
                <a:gd name="connsiteY0" fmla="*/ 373811 h 373811"/>
                <a:gd name="connsiteX1" fmla="*/ 132272 w 161027"/>
                <a:gd name="connsiteY1" fmla="*/ 345057 h 373811"/>
                <a:gd name="connsiteX2" fmla="*/ 149525 w 161027"/>
                <a:gd name="connsiteY2" fmla="*/ 310551 h 373811"/>
                <a:gd name="connsiteX3" fmla="*/ 161027 w 161027"/>
                <a:gd name="connsiteY3" fmla="*/ 293298 h 373811"/>
                <a:gd name="connsiteX4" fmla="*/ 143774 w 161027"/>
                <a:gd name="connsiteY4" fmla="*/ 276045 h 373811"/>
                <a:gd name="connsiteX5" fmla="*/ 126521 w 161027"/>
                <a:gd name="connsiteY5" fmla="*/ 270294 h 373811"/>
                <a:gd name="connsiteX6" fmla="*/ 97766 w 161027"/>
                <a:gd name="connsiteY6" fmla="*/ 247291 h 373811"/>
                <a:gd name="connsiteX7" fmla="*/ 103517 w 161027"/>
                <a:gd name="connsiteY7" fmla="*/ 212785 h 373811"/>
                <a:gd name="connsiteX8" fmla="*/ 103517 w 161027"/>
                <a:gd name="connsiteY8" fmla="*/ 178279 h 373811"/>
                <a:gd name="connsiteX9" fmla="*/ 69012 w 161027"/>
                <a:gd name="connsiteY9" fmla="*/ 155275 h 373811"/>
                <a:gd name="connsiteX10" fmla="*/ 51759 w 161027"/>
                <a:gd name="connsiteY10" fmla="*/ 120770 h 373811"/>
                <a:gd name="connsiteX11" fmla="*/ 57510 w 161027"/>
                <a:gd name="connsiteY11" fmla="*/ 103517 h 373811"/>
                <a:gd name="connsiteX12" fmla="*/ 17253 w 161027"/>
                <a:gd name="connsiteY12" fmla="*/ 74762 h 373811"/>
                <a:gd name="connsiteX13" fmla="*/ 0 w 161027"/>
                <a:gd name="connsiteY13" fmla="*/ 69011 h 373811"/>
                <a:gd name="connsiteX14" fmla="*/ 5751 w 161027"/>
                <a:gd name="connsiteY14" fmla="*/ 51759 h 373811"/>
                <a:gd name="connsiteX15" fmla="*/ 28755 w 161027"/>
                <a:gd name="connsiteY15" fmla="*/ 17253 h 373811"/>
                <a:gd name="connsiteX16" fmla="*/ 34506 w 161027"/>
                <a:gd name="connsiteY16" fmla="*/ 0 h 37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1027" h="373811">
                  <a:moveTo>
                    <a:pt x="97766" y="373811"/>
                  </a:moveTo>
                  <a:cubicBezTo>
                    <a:pt x="109268" y="364226"/>
                    <a:pt x="121685" y="355644"/>
                    <a:pt x="132272" y="345057"/>
                  </a:cubicBezTo>
                  <a:cubicBezTo>
                    <a:pt x="148753" y="328576"/>
                    <a:pt x="140170" y="329260"/>
                    <a:pt x="149525" y="310551"/>
                  </a:cubicBezTo>
                  <a:cubicBezTo>
                    <a:pt x="152616" y="304369"/>
                    <a:pt x="157193" y="299049"/>
                    <a:pt x="161027" y="293298"/>
                  </a:cubicBezTo>
                  <a:cubicBezTo>
                    <a:pt x="155276" y="287547"/>
                    <a:pt x="150541" y="280556"/>
                    <a:pt x="143774" y="276045"/>
                  </a:cubicBezTo>
                  <a:cubicBezTo>
                    <a:pt x="138730" y="272682"/>
                    <a:pt x="131255" y="274081"/>
                    <a:pt x="126521" y="270294"/>
                  </a:cubicBezTo>
                  <a:cubicBezTo>
                    <a:pt x="89359" y="240566"/>
                    <a:pt x="141133" y="261747"/>
                    <a:pt x="97766" y="247291"/>
                  </a:cubicBezTo>
                  <a:cubicBezTo>
                    <a:pt x="99683" y="235789"/>
                    <a:pt x="100987" y="224168"/>
                    <a:pt x="103517" y="212785"/>
                  </a:cubicBezTo>
                  <a:cubicBezTo>
                    <a:pt x="106305" y="200237"/>
                    <a:pt x="116065" y="190827"/>
                    <a:pt x="103517" y="178279"/>
                  </a:cubicBezTo>
                  <a:cubicBezTo>
                    <a:pt x="93742" y="168504"/>
                    <a:pt x="69012" y="155275"/>
                    <a:pt x="69012" y="155275"/>
                  </a:cubicBezTo>
                  <a:cubicBezTo>
                    <a:pt x="63196" y="146552"/>
                    <a:pt x="51759" y="132676"/>
                    <a:pt x="51759" y="120770"/>
                  </a:cubicBezTo>
                  <a:cubicBezTo>
                    <a:pt x="51759" y="114708"/>
                    <a:pt x="55593" y="109268"/>
                    <a:pt x="57510" y="103517"/>
                  </a:cubicBezTo>
                  <a:cubicBezTo>
                    <a:pt x="47925" y="74762"/>
                    <a:pt x="57510" y="88181"/>
                    <a:pt x="17253" y="74762"/>
                  </a:cubicBezTo>
                  <a:lnTo>
                    <a:pt x="0" y="69011"/>
                  </a:lnTo>
                  <a:cubicBezTo>
                    <a:pt x="1917" y="63260"/>
                    <a:pt x="2807" y="57058"/>
                    <a:pt x="5751" y="51759"/>
                  </a:cubicBezTo>
                  <a:cubicBezTo>
                    <a:pt x="12464" y="39675"/>
                    <a:pt x="24384" y="30367"/>
                    <a:pt x="28755" y="17253"/>
                  </a:cubicBezTo>
                  <a:lnTo>
                    <a:pt x="34506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Freeform 67"/>
            <p:cNvSpPr/>
            <p:nvPr/>
          </p:nvSpPr>
          <p:spPr>
            <a:xfrm>
              <a:off x="6064371" y="5693434"/>
              <a:ext cx="184030" cy="212785"/>
            </a:xfrm>
            <a:custGeom>
              <a:avLst/>
              <a:gdLst>
                <a:gd name="connsiteX0" fmla="*/ 0 w 184030"/>
                <a:gd name="connsiteY0" fmla="*/ 212785 h 212785"/>
                <a:gd name="connsiteX1" fmla="*/ 17253 w 184030"/>
                <a:gd name="connsiteY1" fmla="*/ 184030 h 212785"/>
                <a:gd name="connsiteX2" fmla="*/ 63261 w 184030"/>
                <a:gd name="connsiteY2" fmla="*/ 143773 h 212785"/>
                <a:gd name="connsiteX3" fmla="*/ 97766 w 184030"/>
                <a:gd name="connsiteY3" fmla="*/ 120770 h 212785"/>
                <a:gd name="connsiteX4" fmla="*/ 109268 w 184030"/>
                <a:gd name="connsiteY4" fmla="*/ 103517 h 212785"/>
                <a:gd name="connsiteX5" fmla="*/ 109268 w 184030"/>
                <a:gd name="connsiteY5" fmla="*/ 34506 h 212785"/>
                <a:gd name="connsiteX6" fmla="*/ 161027 w 184030"/>
                <a:gd name="connsiteY6" fmla="*/ 17253 h 212785"/>
                <a:gd name="connsiteX7" fmla="*/ 178279 w 184030"/>
                <a:gd name="connsiteY7" fmla="*/ 11502 h 212785"/>
                <a:gd name="connsiteX8" fmla="*/ 184030 w 184030"/>
                <a:gd name="connsiteY8" fmla="*/ 0 h 21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030" h="212785">
                  <a:moveTo>
                    <a:pt x="0" y="212785"/>
                  </a:moveTo>
                  <a:cubicBezTo>
                    <a:pt x="5751" y="203200"/>
                    <a:pt x="10270" y="192759"/>
                    <a:pt x="17253" y="184030"/>
                  </a:cubicBezTo>
                  <a:cubicBezTo>
                    <a:pt x="53091" y="139232"/>
                    <a:pt x="33610" y="168482"/>
                    <a:pt x="63261" y="143773"/>
                  </a:cubicBezTo>
                  <a:cubicBezTo>
                    <a:pt x="91979" y="119841"/>
                    <a:pt x="67446" y="130877"/>
                    <a:pt x="97766" y="120770"/>
                  </a:cubicBezTo>
                  <a:cubicBezTo>
                    <a:pt x="101600" y="115019"/>
                    <a:pt x="108580" y="110395"/>
                    <a:pt x="109268" y="103517"/>
                  </a:cubicBezTo>
                  <a:cubicBezTo>
                    <a:pt x="110426" y="91940"/>
                    <a:pt x="94880" y="48894"/>
                    <a:pt x="109268" y="34506"/>
                  </a:cubicBezTo>
                  <a:lnTo>
                    <a:pt x="161027" y="17253"/>
                  </a:lnTo>
                  <a:cubicBezTo>
                    <a:pt x="166778" y="15336"/>
                    <a:pt x="175568" y="16924"/>
                    <a:pt x="178279" y="11502"/>
                  </a:cubicBezTo>
                  <a:lnTo>
                    <a:pt x="184030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9" name="Content Placeholder 2"/>
          <p:cNvSpPr txBox="1">
            <a:spLocks/>
          </p:cNvSpPr>
          <p:nvPr/>
        </p:nvSpPr>
        <p:spPr>
          <a:xfrm>
            <a:off x="4572622" y="4711688"/>
            <a:ext cx="2808312" cy="178975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2400" dirty="0" smtClean="0"/>
              <a:t>Cracks the shale</a:t>
            </a:r>
          </a:p>
          <a:p>
            <a:r>
              <a:rPr lang="en-GB" altLang="en-US" sz="2400" dirty="0" smtClean="0"/>
              <a:t>High pressure water or nitrogen, 350-700 bar</a:t>
            </a:r>
          </a:p>
          <a:p>
            <a:r>
              <a:rPr lang="en-GB" altLang="en-US" sz="2400" dirty="0" smtClean="0"/>
              <a:t>Sand pumped in to hold cracks open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0252" y="188640"/>
            <a:ext cx="1595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Fracking</a:t>
            </a:r>
            <a:endParaRPr lang="en-GB" sz="3200" b="1" dirty="0"/>
          </a:p>
        </p:txBody>
      </p:sp>
      <p:pic>
        <p:nvPicPr>
          <p:cNvPr id="71" name="Picture 2" descr="http://thumbs.dreamstime.com/z/skyscraper-buildings-vector-1-401085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93" b="10877"/>
          <a:stretch/>
        </p:blipFill>
        <p:spPr bwMode="auto">
          <a:xfrm>
            <a:off x="7301805" y="388406"/>
            <a:ext cx="1158694" cy="99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 16"/>
          <p:cNvSpPr/>
          <p:nvPr/>
        </p:nvSpPr>
        <p:spPr>
          <a:xfrm>
            <a:off x="2658000" y="5617028"/>
            <a:ext cx="372583" cy="395959"/>
          </a:xfrm>
          <a:custGeom>
            <a:avLst/>
            <a:gdLst>
              <a:gd name="connsiteX0" fmla="*/ 0 w 339634"/>
              <a:gd name="connsiteY0" fmla="*/ 352697 h 365760"/>
              <a:gd name="connsiteX1" fmla="*/ 0 w 339634"/>
              <a:gd name="connsiteY1" fmla="*/ 352697 h 365760"/>
              <a:gd name="connsiteX2" fmla="*/ 130628 w 339634"/>
              <a:gd name="connsiteY2" fmla="*/ 222068 h 365760"/>
              <a:gd name="connsiteX3" fmla="*/ 195942 w 339634"/>
              <a:gd name="connsiteY3" fmla="*/ 156754 h 365760"/>
              <a:gd name="connsiteX4" fmla="*/ 222068 w 339634"/>
              <a:gd name="connsiteY4" fmla="*/ 117565 h 365760"/>
              <a:gd name="connsiteX5" fmla="*/ 261257 w 339634"/>
              <a:gd name="connsiteY5" fmla="*/ 78377 h 365760"/>
              <a:gd name="connsiteX6" fmla="*/ 274320 w 339634"/>
              <a:gd name="connsiteY6" fmla="*/ 65314 h 365760"/>
              <a:gd name="connsiteX7" fmla="*/ 339634 w 339634"/>
              <a:gd name="connsiteY7" fmla="*/ 0 h 365760"/>
              <a:gd name="connsiteX8" fmla="*/ 222068 w 339634"/>
              <a:gd name="connsiteY8" fmla="*/ 261257 h 365760"/>
              <a:gd name="connsiteX9" fmla="*/ 169817 w 339634"/>
              <a:gd name="connsiteY9" fmla="*/ 365760 h 365760"/>
              <a:gd name="connsiteX10" fmla="*/ 0 w 339634"/>
              <a:gd name="connsiteY10" fmla="*/ 352697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9634" h="365760">
                <a:moveTo>
                  <a:pt x="0" y="352697"/>
                </a:moveTo>
                <a:lnTo>
                  <a:pt x="0" y="352697"/>
                </a:lnTo>
                <a:cubicBezTo>
                  <a:pt x="43543" y="309154"/>
                  <a:pt x="96470" y="273304"/>
                  <a:pt x="130628" y="222068"/>
                </a:cubicBezTo>
                <a:cubicBezTo>
                  <a:pt x="165463" y="169817"/>
                  <a:pt x="143691" y="191589"/>
                  <a:pt x="195942" y="156754"/>
                </a:cubicBezTo>
                <a:cubicBezTo>
                  <a:pt x="204651" y="143691"/>
                  <a:pt x="212017" y="129626"/>
                  <a:pt x="222068" y="117565"/>
                </a:cubicBezTo>
                <a:cubicBezTo>
                  <a:pt x="233895" y="103373"/>
                  <a:pt x="248194" y="91440"/>
                  <a:pt x="261257" y="78377"/>
                </a:cubicBezTo>
                <a:lnTo>
                  <a:pt x="274320" y="65314"/>
                </a:lnTo>
                <a:lnTo>
                  <a:pt x="339634" y="0"/>
                </a:lnTo>
                <a:lnTo>
                  <a:pt x="222068" y="261257"/>
                </a:lnTo>
                <a:lnTo>
                  <a:pt x="169817" y="365760"/>
                </a:lnTo>
                <a:lnTo>
                  <a:pt x="0" y="3526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49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136904" cy="54726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81269" y="344850"/>
            <a:ext cx="41547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Credible regulation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686429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8208963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350" y="5732463"/>
            <a:ext cx="4356100" cy="577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050" b="1" dirty="0"/>
              <a:t>From Shale gas extraction in the UK: a review of hydraulic fracturing. The Royal Society and The Royal Academy of Engineering, Report DES2597.</a:t>
            </a:r>
            <a:endParaRPr lang="en-GB" sz="1050" dirty="0"/>
          </a:p>
        </p:txBody>
      </p:sp>
      <p:pic>
        <p:nvPicPr>
          <p:cNvPr id="19460" name="Picture 1" descr="C:\MHSTE data\DST\walport briefing\DSC006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351837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5936" y="1268760"/>
            <a:ext cx="3496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Fracking site in Alberta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54080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MHSTE data\DST\walport briefing\DSC0065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" b="340"/>
          <a:stretch/>
        </p:blipFill>
        <p:spPr bwMode="auto">
          <a:xfrm>
            <a:off x="-7500" y="14430"/>
            <a:ext cx="9151500" cy="68435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5916" y="1196752"/>
            <a:ext cx="1299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Frack trucks</a:t>
            </a:r>
            <a:endParaRPr lang="en-GB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681894" y="1757595"/>
            <a:ext cx="648072" cy="8640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3563888" y="1642809"/>
            <a:ext cx="504056" cy="97888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65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MHSTE data\DST\walport briefing\DSC0067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" y="0"/>
            <a:ext cx="914240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355976" y="692696"/>
            <a:ext cx="1615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Flowback tanks</a:t>
            </a:r>
            <a:endParaRPr lang="en-GB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436096" y="1196752"/>
            <a:ext cx="648072" cy="8640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4283968" y="1081966"/>
            <a:ext cx="504056" cy="97888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00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MHSTE data\DST\walport briefing\DSC0066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4" y="0"/>
            <a:ext cx="911652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95936" y="500335"/>
            <a:ext cx="2419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Truck carrying proppant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35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t="20775"/>
          <a:stretch>
            <a:fillRect/>
          </a:stretch>
        </p:blipFill>
        <p:spPr bwMode="auto">
          <a:xfrm>
            <a:off x="1116" y="44624"/>
            <a:ext cx="9142884" cy="6681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1410578" y="6644709"/>
            <a:ext cx="20278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400" dirty="0">
                <a:latin typeface="Times New Roman" pitchFamily="18" charset="0"/>
              </a:rPr>
              <a:t>Source: Nature Sept 2011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-4515"/>
            <a:ext cx="606256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b="1" dirty="0" smtClean="0">
                <a:latin typeface="+mj-lt"/>
              </a:rPr>
              <a:t>Fact</a:t>
            </a:r>
            <a:endParaRPr lang="en-GB" sz="16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793615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800" b="1" dirty="0" smtClean="0">
                <a:latin typeface="+mj-lt"/>
              </a:rPr>
              <a:t>Fact</a:t>
            </a:r>
            <a:endParaRPr lang="en-GB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5899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31"/>
    </mc:Choice>
    <mc:Fallback xmlns="">
      <p:transition spd="slow" advTm="7343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212" y="4653136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en-GB" dirty="0"/>
              <a:t>Do shale gas wells contaminate groundwater</a:t>
            </a:r>
            <a:r>
              <a:rPr lang="en-GB" dirty="0" smtClean="0"/>
              <a:t>?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sz="3100" dirty="0" smtClean="0"/>
              <a:t>Some basics</a:t>
            </a:r>
            <a:endParaRPr lang="en-GB" sz="3100" dirty="0"/>
          </a:p>
        </p:txBody>
      </p:sp>
      <p:grpSp>
        <p:nvGrpSpPr>
          <p:cNvPr id="3" name="Group 2"/>
          <p:cNvGrpSpPr/>
          <p:nvPr/>
        </p:nvGrpSpPr>
        <p:grpSpPr>
          <a:xfrm>
            <a:off x="5580112" y="979592"/>
            <a:ext cx="2857500" cy="2857500"/>
            <a:chOff x="5796136" y="713791"/>
            <a:chExt cx="2857500" cy="2857500"/>
          </a:xfrm>
        </p:grpSpPr>
        <p:pic>
          <p:nvPicPr>
            <p:cNvPr id="9" name="Picture 5" descr="https://encrypted-tbn3.gstatic.com/images?q=tbn:ANd9GcShFC6nGRq5_4nzj-EevL659TG5raRubA2rHl9E-PlCEa2qrlKz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713791"/>
              <a:ext cx="2857500" cy="285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522518" y="2907716"/>
              <a:ext cx="603050" cy="27699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200" b="1" dirty="0" smtClean="0">
                  <a:solidFill>
                    <a:schemeClr val="bg1"/>
                  </a:solidFill>
                  <a:latin typeface="+mn-lt"/>
                </a:rPr>
                <a:t>TRUE</a:t>
              </a:r>
              <a:endParaRPr lang="en-GB" sz="12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43101" y="2901366"/>
              <a:ext cx="562498" cy="27699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200" b="1" dirty="0" smtClean="0">
                  <a:solidFill>
                    <a:schemeClr val="bg1"/>
                  </a:solidFill>
                  <a:latin typeface="+mn-lt"/>
                </a:rPr>
                <a:t>FALSE</a:t>
              </a:r>
              <a:endParaRPr lang="en-GB" sz="12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56395"/>
            <a:ext cx="4835252" cy="265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01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1213" y="5445125"/>
            <a:ext cx="7416800" cy="79216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sz="160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1213" y="4652963"/>
            <a:ext cx="7416800" cy="79216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GB" sz="160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1213" y="3933825"/>
            <a:ext cx="7416800" cy="1539875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sz="16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1213" y="3141663"/>
            <a:ext cx="7416800" cy="792162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sz="160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1213" y="2349500"/>
            <a:ext cx="7416800" cy="792163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GB" sz="160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1213" y="1557338"/>
            <a:ext cx="7416800" cy="79216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sz="1600">
              <a:latin typeface="+mj-lt"/>
            </a:endParaRPr>
          </a:p>
        </p:txBody>
      </p:sp>
      <p:sp>
        <p:nvSpPr>
          <p:cNvPr id="24" name="Cloud 23"/>
          <p:cNvSpPr/>
          <p:nvPr/>
        </p:nvSpPr>
        <p:spPr>
          <a:xfrm>
            <a:off x="4772025" y="1628775"/>
            <a:ext cx="1584325" cy="504825"/>
          </a:xfrm>
          <a:prstGeom prst="cloud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8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GB" sz="1600">
              <a:latin typeface="+mj-l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352800" y="1547813"/>
            <a:ext cx="50800" cy="4257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sz="1600">
              <a:latin typeface="+mj-lt"/>
            </a:endParaRPr>
          </a:p>
        </p:txBody>
      </p:sp>
      <p:sp>
        <p:nvSpPr>
          <p:cNvPr id="26634" name="TextBox 49"/>
          <p:cNvSpPr txBox="1">
            <a:spLocks noChangeArrowheads="1"/>
          </p:cNvSpPr>
          <p:nvPr/>
        </p:nvSpPr>
        <p:spPr bwMode="auto">
          <a:xfrm>
            <a:off x="4211960" y="1292231"/>
            <a:ext cx="8810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000" smtClean="0">
                <a:latin typeface="+mj-lt"/>
              </a:rPr>
              <a:t>Water wells </a:t>
            </a:r>
          </a:p>
        </p:txBody>
      </p:sp>
      <p:sp>
        <p:nvSpPr>
          <p:cNvPr id="26635" name="TextBox 51"/>
          <p:cNvSpPr txBox="1">
            <a:spLocks noChangeArrowheads="1"/>
          </p:cNvSpPr>
          <p:nvPr/>
        </p:nvSpPr>
        <p:spPr bwMode="auto">
          <a:xfrm>
            <a:off x="2691514" y="905125"/>
            <a:ext cx="1504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 smtClean="0">
                <a:latin typeface="+mj-lt"/>
              </a:rPr>
              <a:t>Shale gas well</a:t>
            </a:r>
          </a:p>
        </p:txBody>
      </p:sp>
      <p:sp>
        <p:nvSpPr>
          <p:cNvPr id="26636" name="TextBox 57"/>
          <p:cNvSpPr txBox="1">
            <a:spLocks noChangeArrowheads="1"/>
          </p:cNvSpPr>
          <p:nvPr/>
        </p:nvSpPr>
        <p:spPr bwMode="auto">
          <a:xfrm>
            <a:off x="2136775" y="1206500"/>
            <a:ext cx="8826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000" smtClean="0">
                <a:latin typeface="+mj-lt"/>
              </a:rPr>
              <a:t>Water wells </a:t>
            </a:r>
          </a:p>
        </p:txBody>
      </p:sp>
      <p:sp>
        <p:nvSpPr>
          <p:cNvPr id="26637" name="TextBox 62"/>
          <p:cNvSpPr txBox="1">
            <a:spLocks noChangeArrowheads="1"/>
          </p:cNvSpPr>
          <p:nvPr/>
        </p:nvSpPr>
        <p:spPr bwMode="auto">
          <a:xfrm>
            <a:off x="7040767" y="5579596"/>
            <a:ext cx="9941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2800" b="1" dirty="0" smtClean="0">
                <a:solidFill>
                  <a:schemeClr val="bg1"/>
                </a:solidFill>
                <a:latin typeface="+mj-lt"/>
              </a:rPr>
              <a:t>Shale</a:t>
            </a:r>
          </a:p>
        </p:txBody>
      </p:sp>
      <p:sp>
        <p:nvSpPr>
          <p:cNvPr id="26638" name="TextBox 47"/>
          <p:cNvSpPr txBox="1">
            <a:spLocks noChangeArrowheads="1"/>
          </p:cNvSpPr>
          <p:nvPr/>
        </p:nvSpPr>
        <p:spPr bwMode="auto">
          <a:xfrm>
            <a:off x="5978525" y="1811338"/>
            <a:ext cx="24098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 smtClean="0">
                <a:solidFill>
                  <a:schemeClr val="bg1"/>
                </a:solidFill>
                <a:latin typeface="+mj-lt"/>
              </a:rPr>
              <a:t>biogenic methane released by bugs</a:t>
            </a:r>
          </a:p>
        </p:txBody>
      </p:sp>
      <p:sp>
        <p:nvSpPr>
          <p:cNvPr id="26639" name="TextBox 48"/>
          <p:cNvSpPr txBox="1">
            <a:spLocks noChangeArrowheads="1"/>
          </p:cNvSpPr>
          <p:nvPr/>
        </p:nvSpPr>
        <p:spPr bwMode="auto">
          <a:xfrm>
            <a:off x="3548063" y="4510088"/>
            <a:ext cx="19446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600" dirty="0" smtClean="0">
                <a:solidFill>
                  <a:schemeClr val="bg1"/>
                </a:solidFill>
                <a:latin typeface="+mj-lt"/>
              </a:rPr>
              <a:t>Thermogenic methane released by fracking</a:t>
            </a:r>
          </a:p>
        </p:txBody>
      </p:sp>
      <p:pic>
        <p:nvPicPr>
          <p:cNvPr id="32785" name="Picture 2" descr="C:\Users\mhste\Desktop\derric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12" b="8688"/>
          <a:stretch>
            <a:fillRect/>
          </a:stretch>
        </p:blipFill>
        <p:spPr bwMode="auto">
          <a:xfrm>
            <a:off x="3212695" y="1292231"/>
            <a:ext cx="342900" cy="26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 rot="5400000" flipH="1" flipV="1">
            <a:off x="3596481" y="5566569"/>
            <a:ext cx="46038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sz="1600">
              <a:latin typeface="+mj-lt"/>
            </a:endParaRPr>
          </a:p>
        </p:txBody>
      </p:sp>
      <p:sp>
        <p:nvSpPr>
          <p:cNvPr id="33" name="Cloud 32"/>
          <p:cNvSpPr/>
          <p:nvPr/>
        </p:nvSpPr>
        <p:spPr>
          <a:xfrm>
            <a:off x="3835400" y="5597525"/>
            <a:ext cx="1081088" cy="504825"/>
          </a:xfrm>
          <a:prstGeom prst="cloud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23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sz="1600"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689225" y="1544638"/>
            <a:ext cx="46038" cy="288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sz="1600"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4213" y="144463"/>
            <a:ext cx="487364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800" b="1" dirty="0">
                <a:latin typeface="+mj-lt"/>
              </a:rPr>
              <a:t>Types of underground methane</a:t>
            </a:r>
          </a:p>
        </p:txBody>
      </p:sp>
      <p:pic>
        <p:nvPicPr>
          <p:cNvPr id="27" name="Picture 2" descr="http://thumbs.dreamstime.com/z/skyscraper-buildings-vector-1-40108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93" b="10877"/>
          <a:stretch/>
        </p:blipFill>
        <p:spPr bwMode="auto">
          <a:xfrm>
            <a:off x="6356350" y="105207"/>
            <a:ext cx="1678600" cy="144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4372769" y="1551778"/>
            <a:ext cx="46038" cy="288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sz="1600">
              <a:latin typeface="+mj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69995" y="1548894"/>
            <a:ext cx="46038" cy="288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sz="16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449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331200" cy="1143000"/>
          </a:xfrm>
        </p:spPr>
        <p:txBody>
          <a:bodyPr/>
          <a:lstStyle/>
          <a:p>
            <a:r>
              <a:rPr lang="en-GB" altLang="en-US" sz="3200" smtClean="0"/>
              <a:t>Distinguishing biogenic and thermogenic</a:t>
            </a:r>
          </a:p>
        </p:txBody>
      </p:sp>
      <p:graphicFrame>
        <p:nvGraphicFramePr>
          <p:cNvPr id="28984" name="Group 312"/>
          <p:cNvGraphicFramePr>
            <a:graphicFrameLocks noGrp="1"/>
          </p:cNvGraphicFramePr>
          <p:nvPr/>
        </p:nvGraphicFramePr>
        <p:xfrm>
          <a:off x="2143125" y="-80963"/>
          <a:ext cx="600075" cy="396876"/>
        </p:xfrm>
        <a:graphic>
          <a:graphicData uri="http://schemas.openxmlformats.org/drawingml/2006/table">
            <a:tbl>
              <a:tblPr/>
              <a:tblGrid>
                <a:gridCol w="600075"/>
              </a:tblGrid>
              <a:tr h="3968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3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93" marB="45793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297" name="Picture 6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139825"/>
            <a:ext cx="8613775" cy="4810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798" name="Control 2"/>
          <p:cNvSpPr>
            <a:spLocks noRot="1" noChangeArrowheads="1" noChangeShapeType="1" noTextEdit="1"/>
          </p:cNvSpPr>
          <p:nvPr/>
        </p:nvSpPr>
        <p:spPr bwMode="auto">
          <a:xfrm>
            <a:off x="2266950" y="-166688"/>
            <a:ext cx="4610100" cy="307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611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themarcellusshale.com/wp-content/uploads/2010/10/Permits_all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5688632" cy="39604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3568" y="476672"/>
            <a:ext cx="242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Marcellus, Pennsylvania</a:t>
            </a:r>
            <a:endParaRPr lang="en-GB" dirty="0"/>
          </a:p>
        </p:txBody>
      </p:sp>
      <p:pic>
        <p:nvPicPr>
          <p:cNvPr id="3074" name="Picture 2" descr="http://www.aei-ideas.org/wp-content/uploads/2014/07/marcellusshale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32956"/>
            <a:ext cx="46767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4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0" y="1556792"/>
            <a:ext cx="3600524" cy="4831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24608" y="12177"/>
            <a:ext cx="9793288" cy="1143000"/>
          </a:xfrm>
        </p:spPr>
        <p:txBody>
          <a:bodyPr>
            <a:normAutofit fontScale="90000"/>
          </a:bodyPr>
          <a:lstStyle/>
          <a:p>
            <a:r>
              <a:rPr lang="en-GB" altLang="en-US" sz="4400" dirty="0" smtClean="0"/>
              <a:t>Contamination from fracking?</a:t>
            </a:r>
            <a:br>
              <a:rPr lang="en-GB" altLang="en-US" sz="4400" dirty="0" smtClean="0"/>
            </a:br>
            <a:r>
              <a:rPr lang="en-GB" altLang="en-US" sz="3200" dirty="0" smtClean="0"/>
              <a:t>Osborn et al. 2011, Duke University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4139952" y="1772816"/>
            <a:ext cx="4680520" cy="33845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altLang="en-US" sz="2800" dirty="0" smtClean="0"/>
              <a:t>Measured methane content and</a:t>
            </a:r>
            <a:r>
              <a:rPr lang="en-GB" altLang="en-US" sz="2800" baseline="-25000" dirty="0" smtClean="0"/>
              <a:t> </a:t>
            </a:r>
            <a:r>
              <a:rPr lang="el-GR" altLang="en-US" sz="2800" dirty="0" smtClean="0"/>
              <a:t>δ</a:t>
            </a:r>
            <a:r>
              <a:rPr lang="en-GB" altLang="en-US" sz="2800" baseline="30000" dirty="0" smtClean="0"/>
              <a:t>13</a:t>
            </a:r>
            <a:r>
              <a:rPr lang="en-GB" altLang="en-US" sz="2800" dirty="0" smtClean="0"/>
              <a:t>C</a:t>
            </a:r>
          </a:p>
          <a:p>
            <a:pPr>
              <a:defRPr/>
            </a:pPr>
            <a:r>
              <a:rPr lang="en-GB" altLang="en-US" sz="2800" dirty="0" smtClean="0"/>
              <a:t>Higher methane concentrations in water wells close to shale gas wells</a:t>
            </a:r>
          </a:p>
          <a:p>
            <a:pPr>
              <a:defRPr/>
            </a:pPr>
            <a:r>
              <a:rPr lang="en-GB" altLang="en-US" sz="2800" dirty="0" smtClean="0"/>
              <a:t>δ</a:t>
            </a:r>
            <a:r>
              <a:rPr lang="en-GB" altLang="en-US" sz="2800" baseline="30000" dirty="0" smtClean="0"/>
              <a:t>13</a:t>
            </a:r>
            <a:r>
              <a:rPr lang="en-GB" altLang="en-US" sz="2800" dirty="0" smtClean="0"/>
              <a:t>C  suggests thermogenic </a:t>
            </a:r>
          </a:p>
          <a:p>
            <a:pPr>
              <a:defRPr/>
            </a:pPr>
            <a:r>
              <a:rPr lang="en-GB" altLang="en-US" sz="2800" dirty="0" smtClean="0"/>
              <a:t>Authors then say </a:t>
            </a:r>
            <a:r>
              <a:rPr lang="en-GB" altLang="en-US" sz="2800" dirty="0" smtClean="0">
                <a:solidFill>
                  <a:srgbClr val="FF0000"/>
                </a:solidFill>
              </a:rPr>
              <a:t>‘</a:t>
            </a:r>
            <a:r>
              <a:rPr lang="en-GB" altLang="en-US" sz="2800" i="1" dirty="0" smtClean="0">
                <a:solidFill>
                  <a:srgbClr val="FF0000"/>
                </a:solidFill>
              </a:rPr>
              <a:t>likely to be shale gas from the fracking</a:t>
            </a:r>
            <a:r>
              <a:rPr lang="en-GB" altLang="en-US" sz="2800" dirty="0" smtClean="0"/>
              <a:t>’</a:t>
            </a:r>
          </a:p>
          <a:p>
            <a:pPr marL="0" indent="0">
              <a:buFontTx/>
              <a:buNone/>
              <a:defRPr/>
            </a:pPr>
            <a:endParaRPr lang="en-GB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51490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/>
          <a:srcRect t="42724"/>
          <a:stretch>
            <a:fillRect/>
          </a:stretch>
        </p:blipFill>
        <p:spPr bwMode="auto">
          <a:xfrm>
            <a:off x="98425" y="1809750"/>
            <a:ext cx="8880475" cy="395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3916363" y="1741488"/>
            <a:ext cx="358775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sz="1800"/>
          </a:p>
        </p:txBody>
      </p:sp>
      <p:sp>
        <p:nvSpPr>
          <p:cNvPr id="14" name="Rectangle 13"/>
          <p:cNvSpPr/>
          <p:nvPr/>
        </p:nvSpPr>
        <p:spPr>
          <a:xfrm>
            <a:off x="242888" y="1597025"/>
            <a:ext cx="1728787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800" dirty="0">
                <a:solidFill>
                  <a:schemeClr val="tx1"/>
                </a:solidFill>
              </a:rPr>
              <a:t>Water wells </a:t>
            </a:r>
          </a:p>
        </p:txBody>
      </p:sp>
      <p:sp>
        <p:nvSpPr>
          <p:cNvPr id="35849" name="TextBox 22"/>
          <p:cNvSpPr txBox="1">
            <a:spLocks noChangeArrowheads="1"/>
          </p:cNvSpPr>
          <p:nvPr/>
        </p:nvSpPr>
        <p:spPr bwMode="auto">
          <a:xfrm>
            <a:off x="3843338" y="2533650"/>
            <a:ext cx="185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70200" y="1597025"/>
            <a:ext cx="1728788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800" dirty="0">
                <a:solidFill>
                  <a:schemeClr val="tx1"/>
                </a:solidFill>
              </a:rPr>
              <a:t>Shale well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542088" y="1454150"/>
            <a:ext cx="1728787" cy="287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800" dirty="0">
                <a:solidFill>
                  <a:schemeClr val="tx1"/>
                </a:solidFill>
              </a:rPr>
              <a:t>Shale well </a:t>
            </a:r>
          </a:p>
        </p:txBody>
      </p:sp>
      <p:sp>
        <p:nvSpPr>
          <p:cNvPr id="35852" name="Title 1"/>
          <p:cNvSpPr>
            <a:spLocks noGrp="1"/>
          </p:cNvSpPr>
          <p:nvPr>
            <p:ph type="title"/>
          </p:nvPr>
        </p:nvSpPr>
        <p:spPr>
          <a:xfrm>
            <a:off x="323850" y="188913"/>
            <a:ext cx="7704138" cy="1143000"/>
          </a:xfrm>
        </p:spPr>
        <p:txBody>
          <a:bodyPr/>
          <a:lstStyle/>
          <a:p>
            <a:r>
              <a:rPr lang="en-GB" altLang="en-US" sz="4400" smtClean="0"/>
              <a:t>Water wells and shale wells</a:t>
            </a:r>
            <a:endParaRPr lang="en-GB" altLang="en-US" sz="3200" smtClean="0"/>
          </a:p>
        </p:txBody>
      </p:sp>
      <p:sp>
        <p:nvSpPr>
          <p:cNvPr id="35853" name="TextBox 1"/>
          <p:cNvSpPr txBox="1">
            <a:spLocks noChangeArrowheads="1"/>
          </p:cNvSpPr>
          <p:nvPr/>
        </p:nvSpPr>
        <p:spPr bwMode="auto">
          <a:xfrm>
            <a:off x="220250" y="5850748"/>
            <a:ext cx="82887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dirty="0" smtClean="0">
                <a:latin typeface="+mn-lt"/>
              </a:rPr>
              <a:t>Lots of criticism because the authors didn’t know how much natural methane there was in water wells before fracking…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dirty="0">
                <a:latin typeface="+mn-lt"/>
              </a:rPr>
              <a:t>a</a:t>
            </a:r>
            <a:r>
              <a:rPr lang="en-GB" altLang="en-US" sz="2000" dirty="0" smtClean="0">
                <a:latin typeface="+mn-lt"/>
              </a:rPr>
              <a:t>nd because the sample size was small  </a:t>
            </a:r>
            <a:endParaRPr lang="en-GB" altLang="en-US" sz="2000" dirty="0">
              <a:latin typeface="+mn-lt"/>
            </a:endParaRPr>
          </a:p>
        </p:txBody>
      </p:sp>
      <p:sp>
        <p:nvSpPr>
          <p:cNvPr id="22" name="Freeform 21"/>
          <p:cNvSpPr/>
          <p:nvPr/>
        </p:nvSpPr>
        <p:spPr>
          <a:xfrm flipV="1">
            <a:off x="3413734" y="4415966"/>
            <a:ext cx="159657" cy="424065"/>
          </a:xfrm>
          <a:custGeom>
            <a:avLst/>
            <a:gdLst>
              <a:gd name="connsiteX0" fmla="*/ 0 w 159657"/>
              <a:gd name="connsiteY0" fmla="*/ 362857 h 362857"/>
              <a:gd name="connsiteX1" fmla="*/ 101600 w 159657"/>
              <a:gd name="connsiteY1" fmla="*/ 275772 h 362857"/>
              <a:gd name="connsiteX2" fmla="*/ 87086 w 159657"/>
              <a:gd name="connsiteY2" fmla="*/ 217715 h 362857"/>
              <a:gd name="connsiteX3" fmla="*/ 58057 w 159657"/>
              <a:gd name="connsiteY3" fmla="*/ 174172 h 362857"/>
              <a:gd name="connsiteX4" fmla="*/ 43543 w 159657"/>
              <a:gd name="connsiteY4" fmla="*/ 130629 h 362857"/>
              <a:gd name="connsiteX5" fmla="*/ 87086 w 159657"/>
              <a:gd name="connsiteY5" fmla="*/ 101600 h 362857"/>
              <a:gd name="connsiteX6" fmla="*/ 130629 w 159657"/>
              <a:gd name="connsiteY6" fmla="*/ 58057 h 362857"/>
              <a:gd name="connsiteX7" fmla="*/ 159657 w 159657"/>
              <a:gd name="connsiteY7" fmla="*/ 0 h 36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9657" h="362857">
                <a:moveTo>
                  <a:pt x="0" y="362857"/>
                </a:moveTo>
                <a:cubicBezTo>
                  <a:pt x="25439" y="347594"/>
                  <a:pt x="95317" y="319752"/>
                  <a:pt x="101600" y="275772"/>
                </a:cubicBezTo>
                <a:cubicBezTo>
                  <a:pt x="104421" y="256025"/>
                  <a:pt x="94944" y="236050"/>
                  <a:pt x="87086" y="217715"/>
                </a:cubicBezTo>
                <a:cubicBezTo>
                  <a:pt x="80214" y="201681"/>
                  <a:pt x="67733" y="188686"/>
                  <a:pt x="58057" y="174172"/>
                </a:cubicBezTo>
                <a:cubicBezTo>
                  <a:pt x="53219" y="159658"/>
                  <a:pt x="37861" y="144834"/>
                  <a:pt x="43543" y="130629"/>
                </a:cubicBezTo>
                <a:cubicBezTo>
                  <a:pt x="50022" y="114433"/>
                  <a:pt x="73685" y="112767"/>
                  <a:pt x="87086" y="101600"/>
                </a:cubicBezTo>
                <a:cubicBezTo>
                  <a:pt x="102855" y="88459"/>
                  <a:pt x="116115" y="72571"/>
                  <a:pt x="130629" y="58057"/>
                </a:cubicBezTo>
                <a:cubicBezTo>
                  <a:pt x="147307" y="8024"/>
                  <a:pt x="134325" y="25333"/>
                  <a:pt x="159657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 22"/>
          <p:cNvSpPr/>
          <p:nvPr/>
        </p:nvSpPr>
        <p:spPr>
          <a:xfrm flipV="1">
            <a:off x="3507119" y="4576950"/>
            <a:ext cx="281796" cy="194911"/>
          </a:xfrm>
          <a:custGeom>
            <a:avLst/>
            <a:gdLst>
              <a:gd name="connsiteX0" fmla="*/ 0 w 281796"/>
              <a:gd name="connsiteY0" fmla="*/ 166778 h 166778"/>
              <a:gd name="connsiteX1" fmla="*/ 63260 w 281796"/>
              <a:gd name="connsiteY1" fmla="*/ 155276 h 166778"/>
              <a:gd name="connsiteX2" fmla="*/ 80513 w 281796"/>
              <a:gd name="connsiteY2" fmla="*/ 143774 h 166778"/>
              <a:gd name="connsiteX3" fmla="*/ 109267 w 281796"/>
              <a:gd name="connsiteY3" fmla="*/ 138023 h 166778"/>
              <a:gd name="connsiteX4" fmla="*/ 115018 w 281796"/>
              <a:gd name="connsiteY4" fmla="*/ 120770 h 166778"/>
              <a:gd name="connsiteX5" fmla="*/ 143773 w 281796"/>
              <a:gd name="connsiteY5" fmla="*/ 86264 h 166778"/>
              <a:gd name="connsiteX6" fmla="*/ 178279 w 281796"/>
              <a:gd name="connsiteY6" fmla="*/ 63261 h 166778"/>
              <a:gd name="connsiteX7" fmla="*/ 207033 w 281796"/>
              <a:gd name="connsiteY7" fmla="*/ 51759 h 166778"/>
              <a:gd name="connsiteX8" fmla="*/ 241539 w 281796"/>
              <a:gd name="connsiteY8" fmla="*/ 28755 h 166778"/>
              <a:gd name="connsiteX9" fmla="*/ 276045 w 281796"/>
              <a:gd name="connsiteY9" fmla="*/ 11502 h 166778"/>
              <a:gd name="connsiteX10" fmla="*/ 281796 w 281796"/>
              <a:gd name="connsiteY10" fmla="*/ 0 h 166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1796" h="166778">
                <a:moveTo>
                  <a:pt x="0" y="166778"/>
                </a:moveTo>
                <a:cubicBezTo>
                  <a:pt x="21087" y="162944"/>
                  <a:pt x="42652" y="161164"/>
                  <a:pt x="63260" y="155276"/>
                </a:cubicBezTo>
                <a:cubicBezTo>
                  <a:pt x="69906" y="153377"/>
                  <a:pt x="74041" y="146201"/>
                  <a:pt x="80513" y="143774"/>
                </a:cubicBezTo>
                <a:cubicBezTo>
                  <a:pt x="89665" y="140342"/>
                  <a:pt x="99682" y="139940"/>
                  <a:pt x="109267" y="138023"/>
                </a:cubicBezTo>
                <a:cubicBezTo>
                  <a:pt x="111184" y="132272"/>
                  <a:pt x="112307" y="126192"/>
                  <a:pt x="115018" y="120770"/>
                </a:cubicBezTo>
                <a:cubicBezTo>
                  <a:pt x="121059" y="108687"/>
                  <a:pt x="133367" y="94358"/>
                  <a:pt x="143773" y="86264"/>
                </a:cubicBezTo>
                <a:cubicBezTo>
                  <a:pt x="154685" y="77777"/>
                  <a:pt x="165444" y="68395"/>
                  <a:pt x="178279" y="63261"/>
                </a:cubicBezTo>
                <a:cubicBezTo>
                  <a:pt x="187864" y="59427"/>
                  <a:pt x="197970" y="56702"/>
                  <a:pt x="207033" y="51759"/>
                </a:cubicBezTo>
                <a:cubicBezTo>
                  <a:pt x="219169" y="45139"/>
                  <a:pt x="228425" y="33126"/>
                  <a:pt x="241539" y="28755"/>
                </a:cubicBezTo>
                <a:cubicBezTo>
                  <a:pt x="255571" y="24078"/>
                  <a:pt x="264897" y="22650"/>
                  <a:pt x="276045" y="11502"/>
                </a:cubicBezTo>
                <a:cubicBezTo>
                  <a:pt x="279076" y="8471"/>
                  <a:pt x="279879" y="3834"/>
                  <a:pt x="281796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reeform 24"/>
          <p:cNvSpPr/>
          <p:nvPr/>
        </p:nvSpPr>
        <p:spPr>
          <a:xfrm flipV="1">
            <a:off x="3305835" y="4664324"/>
            <a:ext cx="161027" cy="127700"/>
          </a:xfrm>
          <a:custGeom>
            <a:avLst/>
            <a:gdLst>
              <a:gd name="connsiteX0" fmla="*/ 161027 w 161027"/>
              <a:gd name="connsiteY0" fmla="*/ 109268 h 109268"/>
              <a:gd name="connsiteX1" fmla="*/ 126521 w 161027"/>
              <a:gd name="connsiteY1" fmla="*/ 103517 h 109268"/>
              <a:gd name="connsiteX2" fmla="*/ 92016 w 161027"/>
              <a:gd name="connsiteY2" fmla="*/ 92016 h 109268"/>
              <a:gd name="connsiteX3" fmla="*/ 46008 w 161027"/>
              <a:gd name="connsiteY3" fmla="*/ 86265 h 109268"/>
              <a:gd name="connsiteX4" fmla="*/ 28755 w 161027"/>
              <a:gd name="connsiteY4" fmla="*/ 80514 h 109268"/>
              <a:gd name="connsiteX5" fmla="*/ 5751 w 161027"/>
              <a:gd name="connsiteY5" fmla="*/ 74763 h 109268"/>
              <a:gd name="connsiteX6" fmla="*/ 0 w 161027"/>
              <a:gd name="connsiteY6" fmla="*/ 57510 h 109268"/>
              <a:gd name="connsiteX7" fmla="*/ 5751 w 161027"/>
              <a:gd name="connsiteY7" fmla="*/ 17253 h 109268"/>
              <a:gd name="connsiteX8" fmla="*/ 23004 w 161027"/>
              <a:gd name="connsiteY8" fmla="*/ 0 h 10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027" h="109268">
                <a:moveTo>
                  <a:pt x="161027" y="109268"/>
                </a:moveTo>
                <a:cubicBezTo>
                  <a:pt x="149525" y="107351"/>
                  <a:pt x="137834" y="106345"/>
                  <a:pt x="126521" y="103517"/>
                </a:cubicBezTo>
                <a:cubicBezTo>
                  <a:pt x="114759" y="100577"/>
                  <a:pt x="104046" y="93520"/>
                  <a:pt x="92016" y="92016"/>
                </a:cubicBezTo>
                <a:lnTo>
                  <a:pt x="46008" y="86265"/>
                </a:lnTo>
                <a:cubicBezTo>
                  <a:pt x="40257" y="84348"/>
                  <a:pt x="34584" y="82179"/>
                  <a:pt x="28755" y="80514"/>
                </a:cubicBezTo>
                <a:cubicBezTo>
                  <a:pt x="21155" y="78343"/>
                  <a:pt x="11923" y="79701"/>
                  <a:pt x="5751" y="74763"/>
                </a:cubicBezTo>
                <a:cubicBezTo>
                  <a:pt x="1017" y="70976"/>
                  <a:pt x="1917" y="63261"/>
                  <a:pt x="0" y="57510"/>
                </a:cubicBezTo>
                <a:cubicBezTo>
                  <a:pt x="1917" y="44091"/>
                  <a:pt x="717" y="29839"/>
                  <a:pt x="5751" y="17253"/>
                </a:cubicBezTo>
                <a:cubicBezTo>
                  <a:pt x="8772" y="9702"/>
                  <a:pt x="23004" y="0"/>
                  <a:pt x="23004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reeform 27"/>
          <p:cNvSpPr/>
          <p:nvPr/>
        </p:nvSpPr>
        <p:spPr>
          <a:xfrm flipV="1">
            <a:off x="3912705" y="4422687"/>
            <a:ext cx="159657" cy="424065"/>
          </a:xfrm>
          <a:custGeom>
            <a:avLst/>
            <a:gdLst>
              <a:gd name="connsiteX0" fmla="*/ 0 w 159657"/>
              <a:gd name="connsiteY0" fmla="*/ 362857 h 362857"/>
              <a:gd name="connsiteX1" fmla="*/ 101600 w 159657"/>
              <a:gd name="connsiteY1" fmla="*/ 275772 h 362857"/>
              <a:gd name="connsiteX2" fmla="*/ 87086 w 159657"/>
              <a:gd name="connsiteY2" fmla="*/ 217715 h 362857"/>
              <a:gd name="connsiteX3" fmla="*/ 58057 w 159657"/>
              <a:gd name="connsiteY3" fmla="*/ 174172 h 362857"/>
              <a:gd name="connsiteX4" fmla="*/ 43543 w 159657"/>
              <a:gd name="connsiteY4" fmla="*/ 130629 h 362857"/>
              <a:gd name="connsiteX5" fmla="*/ 87086 w 159657"/>
              <a:gd name="connsiteY5" fmla="*/ 101600 h 362857"/>
              <a:gd name="connsiteX6" fmla="*/ 130629 w 159657"/>
              <a:gd name="connsiteY6" fmla="*/ 58057 h 362857"/>
              <a:gd name="connsiteX7" fmla="*/ 159657 w 159657"/>
              <a:gd name="connsiteY7" fmla="*/ 0 h 36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9657" h="362857">
                <a:moveTo>
                  <a:pt x="0" y="362857"/>
                </a:moveTo>
                <a:cubicBezTo>
                  <a:pt x="25439" y="347594"/>
                  <a:pt x="95317" y="319752"/>
                  <a:pt x="101600" y="275772"/>
                </a:cubicBezTo>
                <a:cubicBezTo>
                  <a:pt x="104421" y="256025"/>
                  <a:pt x="94944" y="236050"/>
                  <a:pt x="87086" y="217715"/>
                </a:cubicBezTo>
                <a:cubicBezTo>
                  <a:pt x="80214" y="201681"/>
                  <a:pt x="67733" y="188686"/>
                  <a:pt x="58057" y="174172"/>
                </a:cubicBezTo>
                <a:cubicBezTo>
                  <a:pt x="53219" y="159658"/>
                  <a:pt x="37861" y="144834"/>
                  <a:pt x="43543" y="130629"/>
                </a:cubicBezTo>
                <a:cubicBezTo>
                  <a:pt x="50022" y="114433"/>
                  <a:pt x="73685" y="112767"/>
                  <a:pt x="87086" y="101600"/>
                </a:cubicBezTo>
                <a:cubicBezTo>
                  <a:pt x="102855" y="88459"/>
                  <a:pt x="116115" y="72571"/>
                  <a:pt x="130629" y="58057"/>
                </a:cubicBezTo>
                <a:cubicBezTo>
                  <a:pt x="147307" y="8024"/>
                  <a:pt x="134325" y="25333"/>
                  <a:pt x="159657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Freeform 28"/>
          <p:cNvSpPr/>
          <p:nvPr/>
        </p:nvSpPr>
        <p:spPr>
          <a:xfrm flipV="1">
            <a:off x="4006090" y="4583671"/>
            <a:ext cx="281796" cy="194911"/>
          </a:xfrm>
          <a:custGeom>
            <a:avLst/>
            <a:gdLst>
              <a:gd name="connsiteX0" fmla="*/ 0 w 281796"/>
              <a:gd name="connsiteY0" fmla="*/ 166778 h 166778"/>
              <a:gd name="connsiteX1" fmla="*/ 63260 w 281796"/>
              <a:gd name="connsiteY1" fmla="*/ 155276 h 166778"/>
              <a:gd name="connsiteX2" fmla="*/ 80513 w 281796"/>
              <a:gd name="connsiteY2" fmla="*/ 143774 h 166778"/>
              <a:gd name="connsiteX3" fmla="*/ 109267 w 281796"/>
              <a:gd name="connsiteY3" fmla="*/ 138023 h 166778"/>
              <a:gd name="connsiteX4" fmla="*/ 115018 w 281796"/>
              <a:gd name="connsiteY4" fmla="*/ 120770 h 166778"/>
              <a:gd name="connsiteX5" fmla="*/ 143773 w 281796"/>
              <a:gd name="connsiteY5" fmla="*/ 86264 h 166778"/>
              <a:gd name="connsiteX6" fmla="*/ 178279 w 281796"/>
              <a:gd name="connsiteY6" fmla="*/ 63261 h 166778"/>
              <a:gd name="connsiteX7" fmla="*/ 207033 w 281796"/>
              <a:gd name="connsiteY7" fmla="*/ 51759 h 166778"/>
              <a:gd name="connsiteX8" fmla="*/ 241539 w 281796"/>
              <a:gd name="connsiteY8" fmla="*/ 28755 h 166778"/>
              <a:gd name="connsiteX9" fmla="*/ 276045 w 281796"/>
              <a:gd name="connsiteY9" fmla="*/ 11502 h 166778"/>
              <a:gd name="connsiteX10" fmla="*/ 281796 w 281796"/>
              <a:gd name="connsiteY10" fmla="*/ 0 h 166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1796" h="166778">
                <a:moveTo>
                  <a:pt x="0" y="166778"/>
                </a:moveTo>
                <a:cubicBezTo>
                  <a:pt x="21087" y="162944"/>
                  <a:pt x="42652" y="161164"/>
                  <a:pt x="63260" y="155276"/>
                </a:cubicBezTo>
                <a:cubicBezTo>
                  <a:pt x="69906" y="153377"/>
                  <a:pt x="74041" y="146201"/>
                  <a:pt x="80513" y="143774"/>
                </a:cubicBezTo>
                <a:cubicBezTo>
                  <a:pt x="89665" y="140342"/>
                  <a:pt x="99682" y="139940"/>
                  <a:pt x="109267" y="138023"/>
                </a:cubicBezTo>
                <a:cubicBezTo>
                  <a:pt x="111184" y="132272"/>
                  <a:pt x="112307" y="126192"/>
                  <a:pt x="115018" y="120770"/>
                </a:cubicBezTo>
                <a:cubicBezTo>
                  <a:pt x="121059" y="108687"/>
                  <a:pt x="133367" y="94358"/>
                  <a:pt x="143773" y="86264"/>
                </a:cubicBezTo>
                <a:cubicBezTo>
                  <a:pt x="154685" y="77777"/>
                  <a:pt x="165444" y="68395"/>
                  <a:pt x="178279" y="63261"/>
                </a:cubicBezTo>
                <a:cubicBezTo>
                  <a:pt x="187864" y="59427"/>
                  <a:pt x="197970" y="56702"/>
                  <a:pt x="207033" y="51759"/>
                </a:cubicBezTo>
                <a:cubicBezTo>
                  <a:pt x="219169" y="45139"/>
                  <a:pt x="228425" y="33126"/>
                  <a:pt x="241539" y="28755"/>
                </a:cubicBezTo>
                <a:cubicBezTo>
                  <a:pt x="255571" y="24078"/>
                  <a:pt x="264897" y="22650"/>
                  <a:pt x="276045" y="11502"/>
                </a:cubicBezTo>
                <a:cubicBezTo>
                  <a:pt x="279076" y="8471"/>
                  <a:pt x="279879" y="3834"/>
                  <a:pt x="281796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reeform 29"/>
          <p:cNvSpPr/>
          <p:nvPr/>
        </p:nvSpPr>
        <p:spPr>
          <a:xfrm flipV="1">
            <a:off x="3804806" y="4671045"/>
            <a:ext cx="161027" cy="127700"/>
          </a:xfrm>
          <a:custGeom>
            <a:avLst/>
            <a:gdLst>
              <a:gd name="connsiteX0" fmla="*/ 161027 w 161027"/>
              <a:gd name="connsiteY0" fmla="*/ 109268 h 109268"/>
              <a:gd name="connsiteX1" fmla="*/ 126521 w 161027"/>
              <a:gd name="connsiteY1" fmla="*/ 103517 h 109268"/>
              <a:gd name="connsiteX2" fmla="*/ 92016 w 161027"/>
              <a:gd name="connsiteY2" fmla="*/ 92016 h 109268"/>
              <a:gd name="connsiteX3" fmla="*/ 46008 w 161027"/>
              <a:gd name="connsiteY3" fmla="*/ 86265 h 109268"/>
              <a:gd name="connsiteX4" fmla="*/ 28755 w 161027"/>
              <a:gd name="connsiteY4" fmla="*/ 80514 h 109268"/>
              <a:gd name="connsiteX5" fmla="*/ 5751 w 161027"/>
              <a:gd name="connsiteY5" fmla="*/ 74763 h 109268"/>
              <a:gd name="connsiteX6" fmla="*/ 0 w 161027"/>
              <a:gd name="connsiteY6" fmla="*/ 57510 h 109268"/>
              <a:gd name="connsiteX7" fmla="*/ 5751 w 161027"/>
              <a:gd name="connsiteY7" fmla="*/ 17253 h 109268"/>
              <a:gd name="connsiteX8" fmla="*/ 23004 w 161027"/>
              <a:gd name="connsiteY8" fmla="*/ 0 h 10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027" h="109268">
                <a:moveTo>
                  <a:pt x="161027" y="109268"/>
                </a:moveTo>
                <a:cubicBezTo>
                  <a:pt x="149525" y="107351"/>
                  <a:pt x="137834" y="106345"/>
                  <a:pt x="126521" y="103517"/>
                </a:cubicBezTo>
                <a:cubicBezTo>
                  <a:pt x="114759" y="100577"/>
                  <a:pt x="104046" y="93520"/>
                  <a:pt x="92016" y="92016"/>
                </a:cubicBezTo>
                <a:lnTo>
                  <a:pt x="46008" y="86265"/>
                </a:lnTo>
                <a:cubicBezTo>
                  <a:pt x="40257" y="84348"/>
                  <a:pt x="34584" y="82179"/>
                  <a:pt x="28755" y="80514"/>
                </a:cubicBezTo>
                <a:cubicBezTo>
                  <a:pt x="21155" y="78343"/>
                  <a:pt x="11923" y="79701"/>
                  <a:pt x="5751" y="74763"/>
                </a:cubicBezTo>
                <a:cubicBezTo>
                  <a:pt x="1017" y="70976"/>
                  <a:pt x="1917" y="63261"/>
                  <a:pt x="0" y="57510"/>
                </a:cubicBezTo>
                <a:cubicBezTo>
                  <a:pt x="1917" y="44091"/>
                  <a:pt x="717" y="29839"/>
                  <a:pt x="5751" y="17253"/>
                </a:cubicBezTo>
                <a:cubicBezTo>
                  <a:pt x="8772" y="9702"/>
                  <a:pt x="23004" y="0"/>
                  <a:pt x="23004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32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28" grpId="0" animBg="1"/>
      <p:bldP spid="29" grpId="0" animBg="1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4397375" y="6308725"/>
            <a:ext cx="1265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2000" dirty="0" smtClean="0">
                <a:latin typeface="+mj-lt"/>
              </a:rPr>
              <a:t>Dec 2011</a:t>
            </a:r>
          </a:p>
        </p:txBody>
      </p:sp>
      <p:sp>
        <p:nvSpPr>
          <p:cNvPr id="12292" name="TextBox 7"/>
          <p:cNvSpPr txBox="1">
            <a:spLocks noChangeArrowheads="1"/>
          </p:cNvSpPr>
          <p:nvPr/>
        </p:nvSpPr>
        <p:spPr bwMode="auto">
          <a:xfrm>
            <a:off x="230188" y="119063"/>
            <a:ext cx="83343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GB" sz="3200" dirty="0">
                <a:latin typeface="+mn-lt"/>
              </a:rPr>
              <a:t>Thermogenic methane unrelated to fracking?</a:t>
            </a:r>
          </a:p>
          <a:p>
            <a:pPr algn="l">
              <a:defRPr/>
            </a:pPr>
            <a:r>
              <a:rPr lang="en-GB" sz="2400" dirty="0">
                <a:latin typeface="+mn-lt"/>
              </a:rPr>
              <a:t>Molofsky et al. 2013 </a:t>
            </a:r>
          </a:p>
        </p:txBody>
      </p:sp>
      <p:sp>
        <p:nvSpPr>
          <p:cNvPr id="36868" name="Content Placeholder 5"/>
          <p:cNvSpPr>
            <a:spLocks noGrp="1"/>
          </p:cNvSpPr>
          <p:nvPr>
            <p:ph idx="1"/>
          </p:nvPr>
        </p:nvSpPr>
        <p:spPr>
          <a:xfrm>
            <a:off x="5029994" y="1325563"/>
            <a:ext cx="3890170" cy="3384550"/>
          </a:xfrm>
        </p:spPr>
        <p:txBody>
          <a:bodyPr>
            <a:normAutofit fontScale="85000" lnSpcReduction="10000"/>
          </a:bodyPr>
          <a:lstStyle/>
          <a:p>
            <a:r>
              <a:rPr lang="en-GB" altLang="en-US" dirty="0" smtClean="0"/>
              <a:t>Looked at  some of the Osborn et al data</a:t>
            </a:r>
          </a:p>
          <a:p>
            <a:r>
              <a:rPr lang="en-GB" altLang="en-US" dirty="0" smtClean="0"/>
              <a:t>Also at baseline water data: historical records show flammable and effervescing natural springs and water wells back to the late 1700s. </a:t>
            </a:r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277166"/>
            <a:ext cx="3786273" cy="5040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72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Box 1"/>
          <p:cNvSpPr txBox="1">
            <a:spLocks noChangeArrowheads="1"/>
          </p:cNvSpPr>
          <p:nvPr/>
        </p:nvSpPr>
        <p:spPr bwMode="auto">
          <a:xfrm>
            <a:off x="6923124" y="6313488"/>
            <a:ext cx="18453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400" dirty="0" smtClean="0">
                <a:latin typeface="Times New Roman" pitchFamily="18" charset="0"/>
              </a:rPr>
              <a:t>Molofsky </a:t>
            </a:r>
            <a:r>
              <a:rPr lang="en-GB" altLang="en-US" sz="1400" dirty="0">
                <a:latin typeface="Times New Roman" pitchFamily="18" charset="0"/>
              </a:rPr>
              <a:t>et al. (2013).</a:t>
            </a: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405485" y="260648"/>
            <a:ext cx="78870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GB" sz="3200" dirty="0">
                <a:latin typeface="+mn-lt"/>
              </a:rPr>
              <a:t>Thermogenic methane related to topography</a:t>
            </a:r>
            <a:r>
              <a:rPr lang="en-GB" sz="3200" dirty="0" smtClean="0">
                <a:latin typeface="+mn-lt"/>
              </a:rPr>
              <a:t>?</a:t>
            </a:r>
            <a:endParaRPr lang="en-GB" sz="3200" dirty="0">
              <a:latin typeface="+mn-lt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1" y="980728"/>
            <a:ext cx="8496944" cy="5000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655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111205OGJXWY09"/>
          <p:cNvPicPr>
            <a:picLocks noChangeAspect="1" noChangeArrowheads="1"/>
          </p:cNvPicPr>
          <p:nvPr/>
        </p:nvPicPr>
        <p:blipFill rotWithShape="1">
          <a:blip r:embed="rId2"/>
          <a:srcRect t="7592"/>
          <a:stretch/>
        </p:blipFill>
        <p:spPr bwMode="auto">
          <a:xfrm>
            <a:off x="227793" y="1196752"/>
            <a:ext cx="6537856" cy="4753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1390650" y="6484938"/>
            <a:ext cx="2308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>
                <a:latin typeface="Times New Roman" pitchFamily="18" charset="0"/>
              </a:rPr>
              <a:t>Molofsky et al. 2011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t="42724"/>
          <a:stretch>
            <a:fillRect/>
          </a:stretch>
        </p:blipFill>
        <p:spPr bwMode="auto">
          <a:xfrm>
            <a:off x="4864690" y="4883801"/>
            <a:ext cx="43561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323528" y="381000"/>
            <a:ext cx="67192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GB" sz="2400" dirty="0">
                <a:latin typeface="+mn-lt"/>
              </a:rPr>
              <a:t>Methane signature indicates layers above Marcellus </a:t>
            </a:r>
          </a:p>
        </p:txBody>
      </p:sp>
    </p:spTree>
    <p:extLst>
      <p:ext uri="{BB962C8B-B14F-4D97-AF65-F5344CB8AC3E}">
        <p14:creationId xmlns:p14="http://schemas.microsoft.com/office/powerpoint/2010/main" val="288310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484313"/>
            <a:ext cx="3602038" cy="479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1"/>
          <p:cNvSpPr txBox="1">
            <a:spLocks noChangeArrowheads="1"/>
          </p:cNvSpPr>
          <p:nvPr/>
        </p:nvSpPr>
        <p:spPr bwMode="auto">
          <a:xfrm>
            <a:off x="4211960" y="1018759"/>
            <a:ext cx="433863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GB" sz="2400" dirty="0">
                <a:latin typeface="+mn-lt"/>
              </a:rPr>
              <a:t>Duke University  Group</a:t>
            </a:r>
          </a:p>
          <a:p>
            <a:pPr algn="l">
              <a:defRPr/>
            </a:pPr>
            <a:endParaRPr lang="en-GB" altLang="en-US" sz="2400" dirty="0">
              <a:latin typeface="+mn-lt"/>
            </a:endParaRPr>
          </a:p>
          <a:p>
            <a:pPr algn="l">
              <a:defRPr/>
            </a:pPr>
            <a:r>
              <a:rPr lang="en-GB" altLang="en-US" sz="2400" dirty="0" smtClean="0">
                <a:latin typeface="+mn-lt"/>
              </a:rPr>
              <a:t>Statistically significant evidence</a:t>
            </a:r>
          </a:p>
          <a:p>
            <a:pPr algn="l">
              <a:defRPr/>
            </a:pPr>
            <a:endParaRPr lang="en-GB" altLang="en-US" sz="2400" dirty="0">
              <a:latin typeface="+mn-lt"/>
            </a:endParaRPr>
          </a:p>
          <a:p>
            <a:pPr algn="l">
              <a:defRPr/>
            </a:pPr>
            <a:r>
              <a:rPr lang="en-GB" altLang="en-US" sz="2400" dirty="0" smtClean="0">
                <a:latin typeface="+mn-lt"/>
              </a:rPr>
              <a:t>141 water wells studied </a:t>
            </a:r>
          </a:p>
          <a:p>
            <a:pPr algn="l">
              <a:defRPr/>
            </a:pPr>
            <a:endParaRPr lang="en-GB" altLang="en-US" sz="2400" dirty="0">
              <a:latin typeface="+mn-lt"/>
            </a:endParaRPr>
          </a:p>
          <a:p>
            <a:pPr algn="l">
              <a:defRPr/>
            </a:pPr>
            <a:r>
              <a:rPr lang="en-GB" altLang="en-US" sz="2400" dirty="0" smtClean="0">
                <a:latin typeface="+mn-lt"/>
              </a:rPr>
              <a:t>methane concentrations six times higher for water wells within 1 km of shale gas wells</a:t>
            </a:r>
          </a:p>
          <a:p>
            <a:pPr algn="l">
              <a:defRPr/>
            </a:pPr>
            <a:endParaRPr lang="en-GB" altLang="en-US" sz="2400" dirty="0">
              <a:latin typeface="+mn-lt"/>
            </a:endParaRPr>
          </a:p>
          <a:p>
            <a:pPr algn="l">
              <a:defRPr/>
            </a:pPr>
            <a:r>
              <a:rPr lang="en-GB" altLang="en-US" sz="2400" dirty="0" smtClean="0">
                <a:latin typeface="+mn-lt"/>
              </a:rPr>
              <a:t>No correlation with topography (valleys)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793288" cy="11430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GB" sz="4400" dirty="0">
                <a:latin typeface="+mj-lt"/>
              </a:rPr>
              <a:t>Another look at the water wells</a:t>
            </a:r>
            <a:r>
              <a:rPr lang="en-GB" sz="4400" kern="0" dirty="0">
                <a:latin typeface="+mj-lt"/>
                <a:ea typeface="+mj-ea"/>
                <a:cs typeface="+mj-cs"/>
              </a:rPr>
              <a:t/>
            </a:r>
            <a:br>
              <a:rPr lang="en-GB" sz="4400" kern="0" dirty="0">
                <a:latin typeface="+mj-lt"/>
                <a:ea typeface="+mj-ea"/>
                <a:cs typeface="+mj-cs"/>
              </a:rPr>
            </a:br>
            <a:r>
              <a:rPr lang="en-GB" sz="3200" kern="0" dirty="0">
                <a:latin typeface="+mj-lt"/>
                <a:ea typeface="+mj-ea"/>
                <a:cs typeface="+mj-cs"/>
              </a:rPr>
              <a:t>Jackson et al. 2013</a:t>
            </a:r>
          </a:p>
        </p:txBody>
      </p:sp>
    </p:spTree>
    <p:extLst>
      <p:ext uri="{BB962C8B-B14F-4D97-AF65-F5344CB8AC3E}">
        <p14:creationId xmlns:p14="http://schemas.microsoft.com/office/powerpoint/2010/main" val="156100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thechicecologist.com/wp-content/uploads/2010/06/gasland_cli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96" y="0"/>
            <a:ext cx="9124404" cy="6824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0"/>
            <a:ext cx="73129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b="1" dirty="0" smtClean="0">
                <a:latin typeface="+mj-lt"/>
              </a:rPr>
              <a:t>Fact?</a:t>
            </a:r>
            <a:endParaRPr lang="en-GB" sz="1600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3848" y="174710"/>
            <a:ext cx="410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+mn-lt"/>
              </a:rPr>
              <a:t>Methane in domestic water supplies from fracking? </a:t>
            </a:r>
            <a:endParaRPr lang="en-GB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7824" y="2504353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+mn-lt"/>
              </a:rPr>
              <a:t>…or natural methane?</a:t>
            </a:r>
            <a:endParaRPr lang="en-GB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60328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800" b="1" dirty="0" smtClean="0">
                <a:latin typeface="+mj-lt"/>
              </a:rPr>
              <a:t>Fact?</a:t>
            </a:r>
            <a:endParaRPr lang="en-GB" sz="28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50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71"/>
    </mc:Choice>
    <mc:Fallback xmlns="">
      <p:transition spd="slow" advTm="64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57" y="188640"/>
            <a:ext cx="27723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Llewellyn </a:t>
            </a:r>
            <a:r>
              <a:rPr lang="en-GB" dirty="0"/>
              <a:t>et al. </a:t>
            </a:r>
            <a:r>
              <a:rPr lang="nl-NL" dirty="0" smtClean="0"/>
              <a:t>2015</a:t>
            </a:r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groundwater supply contamination incident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additives probably </a:t>
            </a:r>
            <a:r>
              <a:rPr lang="en-GB" dirty="0"/>
              <a:t>derived from drilling or </a:t>
            </a:r>
            <a:r>
              <a:rPr lang="en-GB" dirty="0" smtClean="0"/>
              <a:t>hydraulic fracturing</a:t>
            </a:r>
            <a:r>
              <a:rPr lang="en-GB" dirty="0"/>
              <a:t> </a:t>
            </a:r>
            <a:r>
              <a:rPr lang="en-GB" dirty="0" smtClean="0"/>
              <a:t>fluid </a:t>
            </a:r>
            <a:r>
              <a:rPr lang="en-GB" dirty="0"/>
              <a:t>were present in </a:t>
            </a:r>
            <a:r>
              <a:rPr lang="en-GB" dirty="0" smtClean="0"/>
              <a:t>groundwater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0973"/>
            <a:ext cx="269011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90973"/>
            <a:ext cx="2697016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17345" y="172884"/>
            <a:ext cx="27723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Darrah </a:t>
            </a:r>
            <a:r>
              <a:rPr lang="en-GB" dirty="0"/>
              <a:t>et al. </a:t>
            </a:r>
            <a:r>
              <a:rPr lang="nl-NL" dirty="0" smtClean="0"/>
              <a:t>2014</a:t>
            </a:r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Noble gas and methane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Suggests leakage at intermediate depth due to casing and cement problems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712" y="2990973"/>
            <a:ext cx="2483718" cy="3317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67053" y="172884"/>
            <a:ext cx="27723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Darrah </a:t>
            </a:r>
            <a:r>
              <a:rPr lang="en-GB" dirty="0"/>
              <a:t>et al. </a:t>
            </a:r>
            <a:r>
              <a:rPr lang="nl-NL" dirty="0" smtClean="0"/>
              <a:t>2015</a:t>
            </a:r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Noble </a:t>
            </a:r>
            <a:r>
              <a:rPr lang="en-GB" dirty="0" smtClean="0"/>
              <a:t>gas, methane and other geochemistry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Outside shale gas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Diffusison</a:t>
            </a:r>
            <a:r>
              <a:rPr lang="en-GB" dirty="0" smtClean="0"/>
              <a:t> of deep shale gas into shallow aquifers helped by </a:t>
            </a:r>
            <a:r>
              <a:rPr lang="en-GB" dirty="0" err="1" smtClean="0"/>
              <a:t>neotectonic</a:t>
            </a:r>
            <a:r>
              <a:rPr lang="en-GB" dirty="0" smtClean="0"/>
              <a:t> fracturing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475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3439" y="1500188"/>
            <a:ext cx="7396162" cy="847725"/>
          </a:xfrm>
          <a:custGeom>
            <a:avLst/>
            <a:gdLst>
              <a:gd name="connsiteX0" fmla="*/ 0 w 7442522"/>
              <a:gd name="connsiteY0" fmla="*/ 0 h 474562"/>
              <a:gd name="connsiteX1" fmla="*/ 11575 w 7442522"/>
              <a:gd name="connsiteY1" fmla="*/ 474562 h 474562"/>
              <a:gd name="connsiteX2" fmla="*/ 7442522 w 7442522"/>
              <a:gd name="connsiteY2" fmla="*/ 451413 h 474562"/>
              <a:gd name="connsiteX3" fmla="*/ 7442522 w 7442522"/>
              <a:gd name="connsiteY3" fmla="*/ 11575 h 474562"/>
              <a:gd name="connsiteX4" fmla="*/ 6898512 w 7442522"/>
              <a:gd name="connsiteY4" fmla="*/ 34724 h 474562"/>
              <a:gd name="connsiteX5" fmla="*/ 6331352 w 7442522"/>
              <a:gd name="connsiteY5" fmla="*/ 162045 h 474562"/>
              <a:gd name="connsiteX6" fmla="*/ 5069712 w 7442522"/>
              <a:gd name="connsiteY6" fmla="*/ 347240 h 474562"/>
              <a:gd name="connsiteX7" fmla="*/ 4363656 w 7442522"/>
              <a:gd name="connsiteY7" fmla="*/ 312516 h 474562"/>
              <a:gd name="connsiteX8" fmla="*/ 3923818 w 7442522"/>
              <a:gd name="connsiteY8" fmla="*/ 104172 h 474562"/>
              <a:gd name="connsiteX9" fmla="*/ 3669175 w 7442522"/>
              <a:gd name="connsiteY9" fmla="*/ 23149 h 474562"/>
              <a:gd name="connsiteX10" fmla="*/ 3264061 w 7442522"/>
              <a:gd name="connsiteY10" fmla="*/ 231494 h 474562"/>
              <a:gd name="connsiteX11" fmla="*/ 2685327 w 7442522"/>
              <a:gd name="connsiteY11" fmla="*/ 381964 h 474562"/>
              <a:gd name="connsiteX12" fmla="*/ 2106593 w 7442522"/>
              <a:gd name="connsiteY12" fmla="*/ 196770 h 474562"/>
              <a:gd name="connsiteX13" fmla="*/ 1365813 w 7442522"/>
              <a:gd name="connsiteY13" fmla="*/ 69448 h 474562"/>
              <a:gd name="connsiteX14" fmla="*/ 625033 w 7442522"/>
              <a:gd name="connsiteY14" fmla="*/ 23149 h 474562"/>
              <a:gd name="connsiteX15" fmla="*/ 0 w 7442522"/>
              <a:gd name="connsiteY15" fmla="*/ 0 h 474562"/>
              <a:gd name="connsiteX0" fmla="*/ 0 w 7442522"/>
              <a:gd name="connsiteY0" fmla="*/ 0 h 474562"/>
              <a:gd name="connsiteX1" fmla="*/ 11575 w 7442522"/>
              <a:gd name="connsiteY1" fmla="*/ 474562 h 474562"/>
              <a:gd name="connsiteX2" fmla="*/ 7442522 w 7442522"/>
              <a:gd name="connsiteY2" fmla="*/ 451413 h 474562"/>
              <a:gd name="connsiteX3" fmla="*/ 7442522 w 7442522"/>
              <a:gd name="connsiteY3" fmla="*/ 11575 h 474562"/>
              <a:gd name="connsiteX4" fmla="*/ 6898512 w 7442522"/>
              <a:gd name="connsiteY4" fmla="*/ 34724 h 474562"/>
              <a:gd name="connsiteX5" fmla="*/ 6331352 w 7442522"/>
              <a:gd name="connsiteY5" fmla="*/ 162045 h 474562"/>
              <a:gd name="connsiteX6" fmla="*/ 5069712 w 7442522"/>
              <a:gd name="connsiteY6" fmla="*/ 347240 h 474562"/>
              <a:gd name="connsiteX7" fmla="*/ 4363656 w 7442522"/>
              <a:gd name="connsiteY7" fmla="*/ 312516 h 474562"/>
              <a:gd name="connsiteX8" fmla="*/ 3923818 w 7442522"/>
              <a:gd name="connsiteY8" fmla="*/ 104172 h 474562"/>
              <a:gd name="connsiteX9" fmla="*/ 3669175 w 7442522"/>
              <a:gd name="connsiteY9" fmla="*/ 23149 h 474562"/>
              <a:gd name="connsiteX10" fmla="*/ 3264061 w 7442522"/>
              <a:gd name="connsiteY10" fmla="*/ 231494 h 474562"/>
              <a:gd name="connsiteX11" fmla="*/ 2685327 w 7442522"/>
              <a:gd name="connsiteY11" fmla="*/ 381964 h 474562"/>
              <a:gd name="connsiteX12" fmla="*/ 2106593 w 7442522"/>
              <a:gd name="connsiteY12" fmla="*/ 196770 h 474562"/>
              <a:gd name="connsiteX13" fmla="*/ 1458772 w 7442522"/>
              <a:gd name="connsiteY13" fmla="*/ 11575 h 474562"/>
              <a:gd name="connsiteX14" fmla="*/ 625033 w 7442522"/>
              <a:gd name="connsiteY14" fmla="*/ 23149 h 474562"/>
              <a:gd name="connsiteX15" fmla="*/ 0 w 7442522"/>
              <a:gd name="connsiteY15" fmla="*/ 0 h 474562"/>
              <a:gd name="connsiteX0" fmla="*/ 0 w 7442522"/>
              <a:gd name="connsiteY0" fmla="*/ 0 h 474562"/>
              <a:gd name="connsiteX1" fmla="*/ 11575 w 7442522"/>
              <a:gd name="connsiteY1" fmla="*/ 474562 h 474562"/>
              <a:gd name="connsiteX2" fmla="*/ 7442522 w 7442522"/>
              <a:gd name="connsiteY2" fmla="*/ 451413 h 474562"/>
              <a:gd name="connsiteX3" fmla="*/ 7442522 w 7442522"/>
              <a:gd name="connsiteY3" fmla="*/ 11575 h 474562"/>
              <a:gd name="connsiteX4" fmla="*/ 6898512 w 7442522"/>
              <a:gd name="connsiteY4" fmla="*/ 34724 h 474562"/>
              <a:gd name="connsiteX5" fmla="*/ 6331352 w 7442522"/>
              <a:gd name="connsiteY5" fmla="*/ 162045 h 474562"/>
              <a:gd name="connsiteX6" fmla="*/ 5069712 w 7442522"/>
              <a:gd name="connsiteY6" fmla="*/ 347240 h 474562"/>
              <a:gd name="connsiteX7" fmla="*/ 4363656 w 7442522"/>
              <a:gd name="connsiteY7" fmla="*/ 312516 h 474562"/>
              <a:gd name="connsiteX8" fmla="*/ 3923818 w 7442522"/>
              <a:gd name="connsiteY8" fmla="*/ 104172 h 474562"/>
              <a:gd name="connsiteX9" fmla="*/ 3669175 w 7442522"/>
              <a:gd name="connsiteY9" fmla="*/ 23149 h 474562"/>
              <a:gd name="connsiteX10" fmla="*/ 3264061 w 7442522"/>
              <a:gd name="connsiteY10" fmla="*/ 231494 h 474562"/>
              <a:gd name="connsiteX11" fmla="*/ 2685327 w 7442522"/>
              <a:gd name="connsiteY11" fmla="*/ 381964 h 474562"/>
              <a:gd name="connsiteX12" fmla="*/ 2106593 w 7442522"/>
              <a:gd name="connsiteY12" fmla="*/ 196770 h 474562"/>
              <a:gd name="connsiteX13" fmla="*/ 1458772 w 7442522"/>
              <a:gd name="connsiteY13" fmla="*/ 11575 h 474562"/>
              <a:gd name="connsiteX14" fmla="*/ 625033 w 7442522"/>
              <a:gd name="connsiteY14" fmla="*/ 23149 h 474562"/>
              <a:gd name="connsiteX15" fmla="*/ 0 w 7442522"/>
              <a:gd name="connsiteY15" fmla="*/ 0 h 474562"/>
              <a:gd name="connsiteX0" fmla="*/ 0 w 7442522"/>
              <a:gd name="connsiteY0" fmla="*/ 0 h 474562"/>
              <a:gd name="connsiteX1" fmla="*/ 11575 w 7442522"/>
              <a:gd name="connsiteY1" fmla="*/ 474562 h 474562"/>
              <a:gd name="connsiteX2" fmla="*/ 7442522 w 7442522"/>
              <a:gd name="connsiteY2" fmla="*/ 451413 h 474562"/>
              <a:gd name="connsiteX3" fmla="*/ 7442522 w 7442522"/>
              <a:gd name="connsiteY3" fmla="*/ 11575 h 474562"/>
              <a:gd name="connsiteX4" fmla="*/ 6898512 w 7442522"/>
              <a:gd name="connsiteY4" fmla="*/ 34724 h 474562"/>
              <a:gd name="connsiteX5" fmla="*/ 6331352 w 7442522"/>
              <a:gd name="connsiteY5" fmla="*/ 162045 h 474562"/>
              <a:gd name="connsiteX6" fmla="*/ 5069712 w 7442522"/>
              <a:gd name="connsiteY6" fmla="*/ 347240 h 474562"/>
              <a:gd name="connsiteX7" fmla="*/ 4363656 w 7442522"/>
              <a:gd name="connsiteY7" fmla="*/ 312516 h 474562"/>
              <a:gd name="connsiteX8" fmla="*/ 3923818 w 7442522"/>
              <a:gd name="connsiteY8" fmla="*/ 104172 h 474562"/>
              <a:gd name="connsiteX9" fmla="*/ 3669175 w 7442522"/>
              <a:gd name="connsiteY9" fmla="*/ 23149 h 474562"/>
              <a:gd name="connsiteX10" fmla="*/ 3264061 w 7442522"/>
              <a:gd name="connsiteY10" fmla="*/ 231494 h 474562"/>
              <a:gd name="connsiteX11" fmla="*/ 2685327 w 7442522"/>
              <a:gd name="connsiteY11" fmla="*/ 381964 h 474562"/>
              <a:gd name="connsiteX12" fmla="*/ 2094973 w 7442522"/>
              <a:gd name="connsiteY12" fmla="*/ 81023 h 474562"/>
              <a:gd name="connsiteX13" fmla="*/ 1458772 w 7442522"/>
              <a:gd name="connsiteY13" fmla="*/ 11575 h 474562"/>
              <a:gd name="connsiteX14" fmla="*/ 625033 w 7442522"/>
              <a:gd name="connsiteY14" fmla="*/ 23149 h 474562"/>
              <a:gd name="connsiteX15" fmla="*/ 0 w 7442522"/>
              <a:gd name="connsiteY15" fmla="*/ 0 h 474562"/>
              <a:gd name="connsiteX0" fmla="*/ 0 w 7442522"/>
              <a:gd name="connsiteY0" fmla="*/ 0 h 474562"/>
              <a:gd name="connsiteX1" fmla="*/ 11575 w 7442522"/>
              <a:gd name="connsiteY1" fmla="*/ 474562 h 474562"/>
              <a:gd name="connsiteX2" fmla="*/ 7442522 w 7442522"/>
              <a:gd name="connsiteY2" fmla="*/ 451413 h 474562"/>
              <a:gd name="connsiteX3" fmla="*/ 7442522 w 7442522"/>
              <a:gd name="connsiteY3" fmla="*/ 11575 h 474562"/>
              <a:gd name="connsiteX4" fmla="*/ 6898512 w 7442522"/>
              <a:gd name="connsiteY4" fmla="*/ 34724 h 474562"/>
              <a:gd name="connsiteX5" fmla="*/ 6331352 w 7442522"/>
              <a:gd name="connsiteY5" fmla="*/ 162045 h 474562"/>
              <a:gd name="connsiteX6" fmla="*/ 5069712 w 7442522"/>
              <a:gd name="connsiteY6" fmla="*/ 347240 h 474562"/>
              <a:gd name="connsiteX7" fmla="*/ 4598032 w 7442522"/>
              <a:gd name="connsiteY7" fmla="*/ 258131 h 474562"/>
              <a:gd name="connsiteX8" fmla="*/ 3923818 w 7442522"/>
              <a:gd name="connsiteY8" fmla="*/ 104172 h 474562"/>
              <a:gd name="connsiteX9" fmla="*/ 3669175 w 7442522"/>
              <a:gd name="connsiteY9" fmla="*/ 23149 h 474562"/>
              <a:gd name="connsiteX10" fmla="*/ 3264061 w 7442522"/>
              <a:gd name="connsiteY10" fmla="*/ 231494 h 474562"/>
              <a:gd name="connsiteX11" fmla="*/ 2685327 w 7442522"/>
              <a:gd name="connsiteY11" fmla="*/ 381964 h 474562"/>
              <a:gd name="connsiteX12" fmla="*/ 2094973 w 7442522"/>
              <a:gd name="connsiteY12" fmla="*/ 81023 h 474562"/>
              <a:gd name="connsiteX13" fmla="*/ 1458772 w 7442522"/>
              <a:gd name="connsiteY13" fmla="*/ 11575 h 474562"/>
              <a:gd name="connsiteX14" fmla="*/ 625033 w 7442522"/>
              <a:gd name="connsiteY14" fmla="*/ 23149 h 474562"/>
              <a:gd name="connsiteX15" fmla="*/ 0 w 7442522"/>
              <a:gd name="connsiteY15" fmla="*/ 0 h 474562"/>
              <a:gd name="connsiteX0" fmla="*/ 0 w 7442522"/>
              <a:gd name="connsiteY0" fmla="*/ 0 h 474562"/>
              <a:gd name="connsiteX1" fmla="*/ 11575 w 7442522"/>
              <a:gd name="connsiteY1" fmla="*/ 474562 h 474562"/>
              <a:gd name="connsiteX2" fmla="*/ 7442522 w 7442522"/>
              <a:gd name="connsiteY2" fmla="*/ 451413 h 474562"/>
              <a:gd name="connsiteX3" fmla="*/ 7442522 w 7442522"/>
              <a:gd name="connsiteY3" fmla="*/ 11575 h 474562"/>
              <a:gd name="connsiteX4" fmla="*/ 6898512 w 7442522"/>
              <a:gd name="connsiteY4" fmla="*/ 34724 h 474562"/>
              <a:gd name="connsiteX5" fmla="*/ 6331352 w 7442522"/>
              <a:gd name="connsiteY5" fmla="*/ 162045 h 474562"/>
              <a:gd name="connsiteX6" fmla="*/ 5069712 w 7442522"/>
              <a:gd name="connsiteY6" fmla="*/ 347240 h 474562"/>
              <a:gd name="connsiteX7" fmla="*/ 4598032 w 7442522"/>
              <a:gd name="connsiteY7" fmla="*/ 258131 h 474562"/>
              <a:gd name="connsiteX8" fmla="*/ 3923818 w 7442522"/>
              <a:gd name="connsiteY8" fmla="*/ 104172 h 474562"/>
              <a:gd name="connsiteX9" fmla="*/ 3669175 w 7442522"/>
              <a:gd name="connsiteY9" fmla="*/ 23149 h 474562"/>
              <a:gd name="connsiteX10" fmla="*/ 3264061 w 7442522"/>
              <a:gd name="connsiteY10" fmla="*/ 231494 h 474562"/>
              <a:gd name="connsiteX11" fmla="*/ 2685327 w 7442522"/>
              <a:gd name="connsiteY11" fmla="*/ 381964 h 474562"/>
              <a:gd name="connsiteX12" fmla="*/ 2094973 w 7442522"/>
              <a:gd name="connsiteY12" fmla="*/ 81023 h 474562"/>
              <a:gd name="connsiteX13" fmla="*/ 1458772 w 7442522"/>
              <a:gd name="connsiteY13" fmla="*/ 11575 h 474562"/>
              <a:gd name="connsiteX14" fmla="*/ 625033 w 7442522"/>
              <a:gd name="connsiteY14" fmla="*/ 23149 h 474562"/>
              <a:gd name="connsiteX15" fmla="*/ 0 w 7442522"/>
              <a:gd name="connsiteY15" fmla="*/ 0 h 47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442522" h="474562">
                <a:moveTo>
                  <a:pt x="0" y="0"/>
                </a:moveTo>
                <a:lnTo>
                  <a:pt x="11575" y="474562"/>
                </a:lnTo>
                <a:lnTo>
                  <a:pt x="7442522" y="451413"/>
                </a:lnTo>
                <a:lnTo>
                  <a:pt x="7442522" y="11575"/>
                </a:lnTo>
                <a:lnTo>
                  <a:pt x="6898512" y="34724"/>
                </a:lnTo>
                <a:lnTo>
                  <a:pt x="6331352" y="162045"/>
                </a:lnTo>
                <a:lnTo>
                  <a:pt x="5069712" y="347240"/>
                </a:lnTo>
                <a:lnTo>
                  <a:pt x="4598032" y="258131"/>
                </a:lnTo>
                <a:cubicBezTo>
                  <a:pt x="4373294" y="125233"/>
                  <a:pt x="4148556" y="155492"/>
                  <a:pt x="3923818" y="104172"/>
                </a:cubicBezTo>
                <a:lnTo>
                  <a:pt x="3669175" y="23149"/>
                </a:lnTo>
                <a:lnTo>
                  <a:pt x="3264061" y="231494"/>
                </a:lnTo>
                <a:lnTo>
                  <a:pt x="2685327" y="381964"/>
                </a:lnTo>
                <a:lnTo>
                  <a:pt x="2094973" y="81023"/>
                </a:lnTo>
                <a:cubicBezTo>
                  <a:pt x="1879033" y="19291"/>
                  <a:pt x="1767671" y="3859"/>
                  <a:pt x="1458772" y="11575"/>
                </a:cubicBezTo>
                <a:lnTo>
                  <a:pt x="625033" y="2314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833438" y="2324100"/>
            <a:ext cx="7416800" cy="4273252"/>
          </a:xfrm>
          <a:prstGeom prst="rect">
            <a:avLst/>
          </a:prstGeom>
          <a:solidFill>
            <a:srgbClr val="00B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855663" y="5886474"/>
            <a:ext cx="7431087" cy="3508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pic>
        <p:nvPicPr>
          <p:cNvPr id="45062" name="Picture 2" descr="C:\Users\mhste\Desktop\derric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12" b="8688"/>
          <a:stretch>
            <a:fillRect/>
          </a:stretch>
        </p:blipFill>
        <p:spPr bwMode="auto">
          <a:xfrm>
            <a:off x="2151856" y="1251347"/>
            <a:ext cx="369887" cy="28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 rot="5400000" flipV="1">
            <a:off x="3570922" y="4772842"/>
            <a:ext cx="44450" cy="2533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1920875" y="595888"/>
            <a:ext cx="8572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400" dirty="0">
                <a:latin typeface="+mn-lt"/>
              </a:rPr>
              <a:t>Shale gas well</a:t>
            </a:r>
          </a:p>
        </p:txBody>
      </p:sp>
      <p:sp>
        <p:nvSpPr>
          <p:cNvPr id="19" name="TextBox 18"/>
          <p:cNvSpPr txBox="1"/>
          <p:nvPr/>
        </p:nvSpPr>
        <p:spPr>
          <a:xfrm rot="17132112">
            <a:off x="5711032" y="1701006"/>
            <a:ext cx="58261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dirty="0">
                <a:latin typeface="+mn-lt"/>
              </a:rPr>
              <a:t>Fault</a:t>
            </a:r>
          </a:p>
        </p:txBody>
      </p:sp>
      <p:sp>
        <p:nvSpPr>
          <p:cNvPr id="22" name="Freeform 21"/>
          <p:cNvSpPr/>
          <p:nvPr/>
        </p:nvSpPr>
        <p:spPr>
          <a:xfrm flipH="1">
            <a:off x="2020887" y="1579097"/>
            <a:ext cx="288925" cy="643404"/>
          </a:xfrm>
          <a:custGeom>
            <a:avLst/>
            <a:gdLst>
              <a:gd name="connsiteX0" fmla="*/ 0 w 86868"/>
              <a:gd name="connsiteY0" fmla="*/ 448056 h 448056"/>
              <a:gd name="connsiteX1" fmla="*/ 22860 w 86868"/>
              <a:gd name="connsiteY1" fmla="*/ 443484 h 448056"/>
              <a:gd name="connsiteX2" fmla="*/ 4572 w 86868"/>
              <a:gd name="connsiteY2" fmla="*/ 393192 h 448056"/>
              <a:gd name="connsiteX3" fmla="*/ 9144 w 86868"/>
              <a:gd name="connsiteY3" fmla="*/ 374904 h 448056"/>
              <a:gd name="connsiteX4" fmla="*/ 36576 w 86868"/>
              <a:gd name="connsiteY4" fmla="*/ 356616 h 448056"/>
              <a:gd name="connsiteX5" fmla="*/ 50292 w 86868"/>
              <a:gd name="connsiteY5" fmla="*/ 329184 h 448056"/>
              <a:gd name="connsiteX6" fmla="*/ 54864 w 86868"/>
              <a:gd name="connsiteY6" fmla="*/ 315468 h 448056"/>
              <a:gd name="connsiteX7" fmla="*/ 64008 w 86868"/>
              <a:gd name="connsiteY7" fmla="*/ 283464 h 448056"/>
              <a:gd name="connsiteX8" fmla="*/ 73152 w 86868"/>
              <a:gd name="connsiteY8" fmla="*/ 269748 h 448056"/>
              <a:gd name="connsiteX9" fmla="*/ 54864 w 86868"/>
              <a:gd name="connsiteY9" fmla="*/ 256032 h 448056"/>
              <a:gd name="connsiteX10" fmla="*/ 41148 w 86868"/>
              <a:gd name="connsiteY10" fmla="*/ 251460 h 448056"/>
              <a:gd name="connsiteX11" fmla="*/ 59436 w 86868"/>
              <a:gd name="connsiteY11" fmla="*/ 224028 h 448056"/>
              <a:gd name="connsiteX12" fmla="*/ 68580 w 86868"/>
              <a:gd name="connsiteY12" fmla="*/ 196596 h 448056"/>
              <a:gd name="connsiteX13" fmla="*/ 73152 w 86868"/>
              <a:gd name="connsiteY13" fmla="*/ 182880 h 448056"/>
              <a:gd name="connsiteX14" fmla="*/ 54864 w 86868"/>
              <a:gd name="connsiteY14" fmla="*/ 169164 h 448056"/>
              <a:gd name="connsiteX15" fmla="*/ 41148 w 86868"/>
              <a:gd name="connsiteY15" fmla="*/ 164592 h 448056"/>
              <a:gd name="connsiteX16" fmla="*/ 45720 w 86868"/>
              <a:gd name="connsiteY16" fmla="*/ 137160 h 448056"/>
              <a:gd name="connsiteX17" fmla="*/ 68580 w 86868"/>
              <a:gd name="connsiteY17" fmla="*/ 96012 h 448056"/>
              <a:gd name="connsiteX18" fmla="*/ 64008 w 86868"/>
              <a:gd name="connsiteY18" fmla="*/ 54864 h 448056"/>
              <a:gd name="connsiteX19" fmla="*/ 41148 w 86868"/>
              <a:gd name="connsiteY19" fmla="*/ 27432 h 448056"/>
              <a:gd name="connsiteX20" fmla="*/ 45720 w 86868"/>
              <a:gd name="connsiteY20" fmla="*/ 9144 h 448056"/>
              <a:gd name="connsiteX21" fmla="*/ 77724 w 86868"/>
              <a:gd name="connsiteY21" fmla="*/ 4572 h 448056"/>
              <a:gd name="connsiteX22" fmla="*/ 86868 w 86868"/>
              <a:gd name="connsiteY22" fmla="*/ 0 h 44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6868" h="448056">
                <a:moveTo>
                  <a:pt x="0" y="448056"/>
                </a:moveTo>
                <a:cubicBezTo>
                  <a:pt x="7620" y="446532"/>
                  <a:pt x="19974" y="450699"/>
                  <a:pt x="22860" y="443484"/>
                </a:cubicBezTo>
                <a:cubicBezTo>
                  <a:pt x="36488" y="409413"/>
                  <a:pt x="22282" y="404999"/>
                  <a:pt x="4572" y="393192"/>
                </a:cubicBezTo>
                <a:cubicBezTo>
                  <a:pt x="6096" y="387096"/>
                  <a:pt x="5006" y="379633"/>
                  <a:pt x="9144" y="374904"/>
                </a:cubicBezTo>
                <a:cubicBezTo>
                  <a:pt x="16381" y="366633"/>
                  <a:pt x="36576" y="356616"/>
                  <a:pt x="36576" y="356616"/>
                </a:cubicBezTo>
                <a:cubicBezTo>
                  <a:pt x="48068" y="322140"/>
                  <a:pt x="32566" y="364636"/>
                  <a:pt x="50292" y="329184"/>
                </a:cubicBezTo>
                <a:cubicBezTo>
                  <a:pt x="52447" y="324873"/>
                  <a:pt x="53540" y="320102"/>
                  <a:pt x="54864" y="315468"/>
                </a:cubicBezTo>
                <a:cubicBezTo>
                  <a:pt x="56817" y="308632"/>
                  <a:pt x="60354" y="290772"/>
                  <a:pt x="64008" y="283464"/>
                </a:cubicBezTo>
                <a:cubicBezTo>
                  <a:pt x="66465" y="278549"/>
                  <a:pt x="70104" y="274320"/>
                  <a:pt x="73152" y="269748"/>
                </a:cubicBezTo>
                <a:cubicBezTo>
                  <a:pt x="67056" y="265176"/>
                  <a:pt x="61480" y="259813"/>
                  <a:pt x="54864" y="256032"/>
                </a:cubicBezTo>
                <a:cubicBezTo>
                  <a:pt x="50680" y="253641"/>
                  <a:pt x="42938" y="255935"/>
                  <a:pt x="41148" y="251460"/>
                </a:cubicBezTo>
                <a:cubicBezTo>
                  <a:pt x="34933" y="235921"/>
                  <a:pt x="51091" y="229592"/>
                  <a:pt x="59436" y="224028"/>
                </a:cubicBezTo>
                <a:lnTo>
                  <a:pt x="68580" y="196596"/>
                </a:lnTo>
                <a:lnTo>
                  <a:pt x="73152" y="182880"/>
                </a:lnTo>
                <a:cubicBezTo>
                  <a:pt x="67056" y="178308"/>
                  <a:pt x="61480" y="172945"/>
                  <a:pt x="54864" y="169164"/>
                </a:cubicBezTo>
                <a:cubicBezTo>
                  <a:pt x="50680" y="166773"/>
                  <a:pt x="42472" y="169226"/>
                  <a:pt x="41148" y="164592"/>
                </a:cubicBezTo>
                <a:cubicBezTo>
                  <a:pt x="38601" y="155679"/>
                  <a:pt x="43472" y="146153"/>
                  <a:pt x="45720" y="137160"/>
                </a:cubicBezTo>
                <a:cubicBezTo>
                  <a:pt x="53179" y="107324"/>
                  <a:pt x="50550" y="114042"/>
                  <a:pt x="68580" y="96012"/>
                </a:cubicBezTo>
                <a:cubicBezTo>
                  <a:pt x="67056" y="82296"/>
                  <a:pt x="67355" y="68252"/>
                  <a:pt x="64008" y="54864"/>
                </a:cubicBezTo>
                <a:cubicBezTo>
                  <a:pt x="61886" y="46377"/>
                  <a:pt x="46266" y="32550"/>
                  <a:pt x="41148" y="27432"/>
                </a:cubicBezTo>
                <a:cubicBezTo>
                  <a:pt x="42672" y="21336"/>
                  <a:pt x="40392" y="12474"/>
                  <a:pt x="45720" y="9144"/>
                </a:cubicBezTo>
                <a:cubicBezTo>
                  <a:pt x="54858" y="3433"/>
                  <a:pt x="67204" y="6910"/>
                  <a:pt x="77724" y="4572"/>
                </a:cubicBezTo>
                <a:cubicBezTo>
                  <a:pt x="81051" y="3833"/>
                  <a:pt x="83820" y="1524"/>
                  <a:pt x="86868" y="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cxnSp>
        <p:nvCxnSpPr>
          <p:cNvPr id="24" name="Straight Connector 23"/>
          <p:cNvCxnSpPr>
            <a:stCxn id="31" idx="1"/>
          </p:cNvCxnSpPr>
          <p:nvPr/>
        </p:nvCxnSpPr>
        <p:spPr>
          <a:xfrm flipH="1">
            <a:off x="2915816" y="2180137"/>
            <a:ext cx="581427" cy="261701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859972" y="2093913"/>
            <a:ext cx="1040766" cy="270323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17132112">
            <a:off x="3284538" y="1746250"/>
            <a:ext cx="5810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dirty="0">
                <a:latin typeface="+mn-lt"/>
              </a:rPr>
              <a:t>Fault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495131" y="1916832"/>
            <a:ext cx="46038" cy="263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39" name="TextBox 38"/>
          <p:cNvSpPr txBox="1"/>
          <p:nvPr/>
        </p:nvSpPr>
        <p:spPr>
          <a:xfrm>
            <a:off x="838994" y="5907904"/>
            <a:ext cx="14287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dirty="0">
                <a:latin typeface="+mn-lt"/>
              </a:rPr>
              <a:t>Marcellus shale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711575" y="1417638"/>
            <a:ext cx="839788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400" dirty="0">
                <a:latin typeface="+mn-lt"/>
              </a:rPr>
              <a:t>Water well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02919" y="0"/>
            <a:ext cx="409336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200" b="1" dirty="0" smtClean="0">
                <a:latin typeface="+mj-lt"/>
              </a:rPr>
              <a:t>Pennsylvania summary</a:t>
            </a:r>
            <a:endParaRPr lang="en-GB" sz="3200" b="1" dirty="0"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83447" y="1401762"/>
            <a:ext cx="839787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400" dirty="0">
                <a:latin typeface="+mn-lt"/>
              </a:rPr>
              <a:t>Water well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034842" y="1484784"/>
            <a:ext cx="46037" cy="263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52" name="Freeform 51"/>
          <p:cNvSpPr/>
          <p:nvPr/>
        </p:nvSpPr>
        <p:spPr>
          <a:xfrm>
            <a:off x="5557621" y="2093912"/>
            <a:ext cx="45719" cy="903039"/>
          </a:xfrm>
          <a:custGeom>
            <a:avLst/>
            <a:gdLst>
              <a:gd name="connsiteX0" fmla="*/ 0 w 86868"/>
              <a:gd name="connsiteY0" fmla="*/ 448056 h 448056"/>
              <a:gd name="connsiteX1" fmla="*/ 22860 w 86868"/>
              <a:gd name="connsiteY1" fmla="*/ 443484 h 448056"/>
              <a:gd name="connsiteX2" fmla="*/ 4572 w 86868"/>
              <a:gd name="connsiteY2" fmla="*/ 393192 h 448056"/>
              <a:gd name="connsiteX3" fmla="*/ 9144 w 86868"/>
              <a:gd name="connsiteY3" fmla="*/ 374904 h 448056"/>
              <a:gd name="connsiteX4" fmla="*/ 36576 w 86868"/>
              <a:gd name="connsiteY4" fmla="*/ 356616 h 448056"/>
              <a:gd name="connsiteX5" fmla="*/ 50292 w 86868"/>
              <a:gd name="connsiteY5" fmla="*/ 329184 h 448056"/>
              <a:gd name="connsiteX6" fmla="*/ 54864 w 86868"/>
              <a:gd name="connsiteY6" fmla="*/ 315468 h 448056"/>
              <a:gd name="connsiteX7" fmla="*/ 64008 w 86868"/>
              <a:gd name="connsiteY7" fmla="*/ 283464 h 448056"/>
              <a:gd name="connsiteX8" fmla="*/ 73152 w 86868"/>
              <a:gd name="connsiteY8" fmla="*/ 269748 h 448056"/>
              <a:gd name="connsiteX9" fmla="*/ 54864 w 86868"/>
              <a:gd name="connsiteY9" fmla="*/ 256032 h 448056"/>
              <a:gd name="connsiteX10" fmla="*/ 41148 w 86868"/>
              <a:gd name="connsiteY10" fmla="*/ 251460 h 448056"/>
              <a:gd name="connsiteX11" fmla="*/ 59436 w 86868"/>
              <a:gd name="connsiteY11" fmla="*/ 224028 h 448056"/>
              <a:gd name="connsiteX12" fmla="*/ 68580 w 86868"/>
              <a:gd name="connsiteY12" fmla="*/ 196596 h 448056"/>
              <a:gd name="connsiteX13" fmla="*/ 73152 w 86868"/>
              <a:gd name="connsiteY13" fmla="*/ 182880 h 448056"/>
              <a:gd name="connsiteX14" fmla="*/ 54864 w 86868"/>
              <a:gd name="connsiteY14" fmla="*/ 169164 h 448056"/>
              <a:gd name="connsiteX15" fmla="*/ 41148 w 86868"/>
              <a:gd name="connsiteY15" fmla="*/ 164592 h 448056"/>
              <a:gd name="connsiteX16" fmla="*/ 45720 w 86868"/>
              <a:gd name="connsiteY16" fmla="*/ 137160 h 448056"/>
              <a:gd name="connsiteX17" fmla="*/ 68580 w 86868"/>
              <a:gd name="connsiteY17" fmla="*/ 96012 h 448056"/>
              <a:gd name="connsiteX18" fmla="*/ 64008 w 86868"/>
              <a:gd name="connsiteY18" fmla="*/ 54864 h 448056"/>
              <a:gd name="connsiteX19" fmla="*/ 41148 w 86868"/>
              <a:gd name="connsiteY19" fmla="*/ 27432 h 448056"/>
              <a:gd name="connsiteX20" fmla="*/ 45720 w 86868"/>
              <a:gd name="connsiteY20" fmla="*/ 9144 h 448056"/>
              <a:gd name="connsiteX21" fmla="*/ 77724 w 86868"/>
              <a:gd name="connsiteY21" fmla="*/ 4572 h 448056"/>
              <a:gd name="connsiteX22" fmla="*/ 86868 w 86868"/>
              <a:gd name="connsiteY22" fmla="*/ 0 h 448056"/>
              <a:gd name="connsiteX0" fmla="*/ 30347 w 82296"/>
              <a:gd name="connsiteY0" fmla="*/ 528443 h 528443"/>
              <a:gd name="connsiteX1" fmla="*/ 18288 w 82296"/>
              <a:gd name="connsiteY1" fmla="*/ 443484 h 528443"/>
              <a:gd name="connsiteX2" fmla="*/ 0 w 82296"/>
              <a:gd name="connsiteY2" fmla="*/ 393192 h 528443"/>
              <a:gd name="connsiteX3" fmla="*/ 4572 w 82296"/>
              <a:gd name="connsiteY3" fmla="*/ 374904 h 528443"/>
              <a:gd name="connsiteX4" fmla="*/ 32004 w 82296"/>
              <a:gd name="connsiteY4" fmla="*/ 356616 h 528443"/>
              <a:gd name="connsiteX5" fmla="*/ 45720 w 82296"/>
              <a:gd name="connsiteY5" fmla="*/ 329184 h 528443"/>
              <a:gd name="connsiteX6" fmla="*/ 50292 w 82296"/>
              <a:gd name="connsiteY6" fmla="*/ 315468 h 528443"/>
              <a:gd name="connsiteX7" fmla="*/ 59436 w 82296"/>
              <a:gd name="connsiteY7" fmla="*/ 283464 h 528443"/>
              <a:gd name="connsiteX8" fmla="*/ 68580 w 82296"/>
              <a:gd name="connsiteY8" fmla="*/ 269748 h 528443"/>
              <a:gd name="connsiteX9" fmla="*/ 50292 w 82296"/>
              <a:gd name="connsiteY9" fmla="*/ 256032 h 528443"/>
              <a:gd name="connsiteX10" fmla="*/ 36576 w 82296"/>
              <a:gd name="connsiteY10" fmla="*/ 251460 h 528443"/>
              <a:gd name="connsiteX11" fmla="*/ 54864 w 82296"/>
              <a:gd name="connsiteY11" fmla="*/ 224028 h 528443"/>
              <a:gd name="connsiteX12" fmla="*/ 64008 w 82296"/>
              <a:gd name="connsiteY12" fmla="*/ 196596 h 528443"/>
              <a:gd name="connsiteX13" fmla="*/ 68580 w 82296"/>
              <a:gd name="connsiteY13" fmla="*/ 182880 h 528443"/>
              <a:gd name="connsiteX14" fmla="*/ 50292 w 82296"/>
              <a:gd name="connsiteY14" fmla="*/ 169164 h 528443"/>
              <a:gd name="connsiteX15" fmla="*/ 36576 w 82296"/>
              <a:gd name="connsiteY15" fmla="*/ 164592 h 528443"/>
              <a:gd name="connsiteX16" fmla="*/ 41148 w 82296"/>
              <a:gd name="connsiteY16" fmla="*/ 137160 h 528443"/>
              <a:gd name="connsiteX17" fmla="*/ 64008 w 82296"/>
              <a:gd name="connsiteY17" fmla="*/ 96012 h 528443"/>
              <a:gd name="connsiteX18" fmla="*/ 59436 w 82296"/>
              <a:gd name="connsiteY18" fmla="*/ 54864 h 528443"/>
              <a:gd name="connsiteX19" fmla="*/ 36576 w 82296"/>
              <a:gd name="connsiteY19" fmla="*/ 27432 h 528443"/>
              <a:gd name="connsiteX20" fmla="*/ 41148 w 82296"/>
              <a:gd name="connsiteY20" fmla="*/ 9144 h 528443"/>
              <a:gd name="connsiteX21" fmla="*/ 73152 w 82296"/>
              <a:gd name="connsiteY21" fmla="*/ 4572 h 528443"/>
              <a:gd name="connsiteX22" fmla="*/ 82296 w 82296"/>
              <a:gd name="connsiteY22" fmla="*/ 0 h 528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2296" h="528443">
                <a:moveTo>
                  <a:pt x="30347" y="528443"/>
                </a:moveTo>
                <a:cubicBezTo>
                  <a:pt x="37967" y="526919"/>
                  <a:pt x="23346" y="466026"/>
                  <a:pt x="18288" y="443484"/>
                </a:cubicBezTo>
                <a:cubicBezTo>
                  <a:pt x="13230" y="420942"/>
                  <a:pt x="17710" y="404999"/>
                  <a:pt x="0" y="393192"/>
                </a:cubicBezTo>
                <a:cubicBezTo>
                  <a:pt x="1524" y="387096"/>
                  <a:pt x="434" y="379633"/>
                  <a:pt x="4572" y="374904"/>
                </a:cubicBezTo>
                <a:cubicBezTo>
                  <a:pt x="11809" y="366633"/>
                  <a:pt x="32004" y="356616"/>
                  <a:pt x="32004" y="356616"/>
                </a:cubicBezTo>
                <a:cubicBezTo>
                  <a:pt x="43496" y="322140"/>
                  <a:pt x="27994" y="364636"/>
                  <a:pt x="45720" y="329184"/>
                </a:cubicBezTo>
                <a:cubicBezTo>
                  <a:pt x="47875" y="324873"/>
                  <a:pt x="48968" y="320102"/>
                  <a:pt x="50292" y="315468"/>
                </a:cubicBezTo>
                <a:cubicBezTo>
                  <a:pt x="52245" y="308632"/>
                  <a:pt x="55782" y="290772"/>
                  <a:pt x="59436" y="283464"/>
                </a:cubicBezTo>
                <a:cubicBezTo>
                  <a:pt x="61893" y="278549"/>
                  <a:pt x="65532" y="274320"/>
                  <a:pt x="68580" y="269748"/>
                </a:cubicBezTo>
                <a:cubicBezTo>
                  <a:pt x="62484" y="265176"/>
                  <a:pt x="56908" y="259813"/>
                  <a:pt x="50292" y="256032"/>
                </a:cubicBezTo>
                <a:cubicBezTo>
                  <a:pt x="46108" y="253641"/>
                  <a:pt x="38366" y="255935"/>
                  <a:pt x="36576" y="251460"/>
                </a:cubicBezTo>
                <a:cubicBezTo>
                  <a:pt x="30361" y="235921"/>
                  <a:pt x="46519" y="229592"/>
                  <a:pt x="54864" y="224028"/>
                </a:cubicBezTo>
                <a:lnTo>
                  <a:pt x="64008" y="196596"/>
                </a:lnTo>
                <a:lnTo>
                  <a:pt x="68580" y="182880"/>
                </a:lnTo>
                <a:cubicBezTo>
                  <a:pt x="62484" y="178308"/>
                  <a:pt x="56908" y="172945"/>
                  <a:pt x="50292" y="169164"/>
                </a:cubicBezTo>
                <a:cubicBezTo>
                  <a:pt x="46108" y="166773"/>
                  <a:pt x="37900" y="169226"/>
                  <a:pt x="36576" y="164592"/>
                </a:cubicBezTo>
                <a:cubicBezTo>
                  <a:pt x="34029" y="155679"/>
                  <a:pt x="38900" y="146153"/>
                  <a:pt x="41148" y="137160"/>
                </a:cubicBezTo>
                <a:cubicBezTo>
                  <a:pt x="48607" y="107324"/>
                  <a:pt x="45978" y="114042"/>
                  <a:pt x="64008" y="96012"/>
                </a:cubicBezTo>
                <a:cubicBezTo>
                  <a:pt x="62484" y="82296"/>
                  <a:pt x="62783" y="68252"/>
                  <a:pt x="59436" y="54864"/>
                </a:cubicBezTo>
                <a:cubicBezTo>
                  <a:pt x="57314" y="46377"/>
                  <a:pt x="41694" y="32550"/>
                  <a:pt x="36576" y="27432"/>
                </a:cubicBezTo>
                <a:cubicBezTo>
                  <a:pt x="38100" y="21336"/>
                  <a:pt x="35820" y="12474"/>
                  <a:pt x="41148" y="9144"/>
                </a:cubicBezTo>
                <a:cubicBezTo>
                  <a:pt x="50286" y="3433"/>
                  <a:pt x="62632" y="6910"/>
                  <a:pt x="73152" y="4572"/>
                </a:cubicBezTo>
                <a:cubicBezTo>
                  <a:pt x="76479" y="3833"/>
                  <a:pt x="79248" y="1524"/>
                  <a:pt x="82296" y="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3755183" y="1988840"/>
            <a:ext cx="46038" cy="263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54" name="Freeform 53"/>
          <p:cNvSpPr/>
          <p:nvPr/>
        </p:nvSpPr>
        <p:spPr>
          <a:xfrm rot="1787987">
            <a:off x="3494908" y="2064959"/>
            <a:ext cx="183162" cy="544342"/>
          </a:xfrm>
          <a:custGeom>
            <a:avLst/>
            <a:gdLst>
              <a:gd name="connsiteX0" fmla="*/ 0 w 86868"/>
              <a:gd name="connsiteY0" fmla="*/ 448056 h 448056"/>
              <a:gd name="connsiteX1" fmla="*/ 22860 w 86868"/>
              <a:gd name="connsiteY1" fmla="*/ 443484 h 448056"/>
              <a:gd name="connsiteX2" fmla="*/ 4572 w 86868"/>
              <a:gd name="connsiteY2" fmla="*/ 393192 h 448056"/>
              <a:gd name="connsiteX3" fmla="*/ 9144 w 86868"/>
              <a:gd name="connsiteY3" fmla="*/ 374904 h 448056"/>
              <a:gd name="connsiteX4" fmla="*/ 36576 w 86868"/>
              <a:gd name="connsiteY4" fmla="*/ 356616 h 448056"/>
              <a:gd name="connsiteX5" fmla="*/ 50292 w 86868"/>
              <a:gd name="connsiteY5" fmla="*/ 329184 h 448056"/>
              <a:gd name="connsiteX6" fmla="*/ 54864 w 86868"/>
              <a:gd name="connsiteY6" fmla="*/ 315468 h 448056"/>
              <a:gd name="connsiteX7" fmla="*/ 64008 w 86868"/>
              <a:gd name="connsiteY7" fmla="*/ 283464 h 448056"/>
              <a:gd name="connsiteX8" fmla="*/ 73152 w 86868"/>
              <a:gd name="connsiteY8" fmla="*/ 269748 h 448056"/>
              <a:gd name="connsiteX9" fmla="*/ 54864 w 86868"/>
              <a:gd name="connsiteY9" fmla="*/ 256032 h 448056"/>
              <a:gd name="connsiteX10" fmla="*/ 41148 w 86868"/>
              <a:gd name="connsiteY10" fmla="*/ 251460 h 448056"/>
              <a:gd name="connsiteX11" fmla="*/ 59436 w 86868"/>
              <a:gd name="connsiteY11" fmla="*/ 224028 h 448056"/>
              <a:gd name="connsiteX12" fmla="*/ 68580 w 86868"/>
              <a:gd name="connsiteY12" fmla="*/ 196596 h 448056"/>
              <a:gd name="connsiteX13" fmla="*/ 73152 w 86868"/>
              <a:gd name="connsiteY13" fmla="*/ 182880 h 448056"/>
              <a:gd name="connsiteX14" fmla="*/ 54864 w 86868"/>
              <a:gd name="connsiteY14" fmla="*/ 169164 h 448056"/>
              <a:gd name="connsiteX15" fmla="*/ 41148 w 86868"/>
              <a:gd name="connsiteY15" fmla="*/ 164592 h 448056"/>
              <a:gd name="connsiteX16" fmla="*/ 45720 w 86868"/>
              <a:gd name="connsiteY16" fmla="*/ 137160 h 448056"/>
              <a:gd name="connsiteX17" fmla="*/ 68580 w 86868"/>
              <a:gd name="connsiteY17" fmla="*/ 96012 h 448056"/>
              <a:gd name="connsiteX18" fmla="*/ 64008 w 86868"/>
              <a:gd name="connsiteY18" fmla="*/ 54864 h 448056"/>
              <a:gd name="connsiteX19" fmla="*/ 41148 w 86868"/>
              <a:gd name="connsiteY19" fmla="*/ 27432 h 448056"/>
              <a:gd name="connsiteX20" fmla="*/ 45720 w 86868"/>
              <a:gd name="connsiteY20" fmla="*/ 9144 h 448056"/>
              <a:gd name="connsiteX21" fmla="*/ 77724 w 86868"/>
              <a:gd name="connsiteY21" fmla="*/ 4572 h 448056"/>
              <a:gd name="connsiteX22" fmla="*/ 86868 w 86868"/>
              <a:gd name="connsiteY22" fmla="*/ 0 h 448056"/>
              <a:gd name="connsiteX0" fmla="*/ 30347 w 82296"/>
              <a:gd name="connsiteY0" fmla="*/ 528443 h 528443"/>
              <a:gd name="connsiteX1" fmla="*/ 18288 w 82296"/>
              <a:gd name="connsiteY1" fmla="*/ 443484 h 528443"/>
              <a:gd name="connsiteX2" fmla="*/ 0 w 82296"/>
              <a:gd name="connsiteY2" fmla="*/ 393192 h 528443"/>
              <a:gd name="connsiteX3" fmla="*/ 4572 w 82296"/>
              <a:gd name="connsiteY3" fmla="*/ 374904 h 528443"/>
              <a:gd name="connsiteX4" fmla="*/ 32004 w 82296"/>
              <a:gd name="connsiteY4" fmla="*/ 356616 h 528443"/>
              <a:gd name="connsiteX5" fmla="*/ 45720 w 82296"/>
              <a:gd name="connsiteY5" fmla="*/ 329184 h 528443"/>
              <a:gd name="connsiteX6" fmla="*/ 50292 w 82296"/>
              <a:gd name="connsiteY6" fmla="*/ 315468 h 528443"/>
              <a:gd name="connsiteX7" fmla="*/ 59436 w 82296"/>
              <a:gd name="connsiteY7" fmla="*/ 283464 h 528443"/>
              <a:gd name="connsiteX8" fmla="*/ 68580 w 82296"/>
              <a:gd name="connsiteY8" fmla="*/ 269748 h 528443"/>
              <a:gd name="connsiteX9" fmla="*/ 50292 w 82296"/>
              <a:gd name="connsiteY9" fmla="*/ 256032 h 528443"/>
              <a:gd name="connsiteX10" fmla="*/ 36576 w 82296"/>
              <a:gd name="connsiteY10" fmla="*/ 251460 h 528443"/>
              <a:gd name="connsiteX11" fmla="*/ 54864 w 82296"/>
              <a:gd name="connsiteY11" fmla="*/ 224028 h 528443"/>
              <a:gd name="connsiteX12" fmla="*/ 64008 w 82296"/>
              <a:gd name="connsiteY12" fmla="*/ 196596 h 528443"/>
              <a:gd name="connsiteX13" fmla="*/ 68580 w 82296"/>
              <a:gd name="connsiteY13" fmla="*/ 182880 h 528443"/>
              <a:gd name="connsiteX14" fmla="*/ 50292 w 82296"/>
              <a:gd name="connsiteY14" fmla="*/ 169164 h 528443"/>
              <a:gd name="connsiteX15" fmla="*/ 36576 w 82296"/>
              <a:gd name="connsiteY15" fmla="*/ 164592 h 528443"/>
              <a:gd name="connsiteX16" fmla="*/ 41148 w 82296"/>
              <a:gd name="connsiteY16" fmla="*/ 137160 h 528443"/>
              <a:gd name="connsiteX17" fmla="*/ 64008 w 82296"/>
              <a:gd name="connsiteY17" fmla="*/ 96012 h 528443"/>
              <a:gd name="connsiteX18" fmla="*/ 59436 w 82296"/>
              <a:gd name="connsiteY18" fmla="*/ 54864 h 528443"/>
              <a:gd name="connsiteX19" fmla="*/ 36576 w 82296"/>
              <a:gd name="connsiteY19" fmla="*/ 27432 h 528443"/>
              <a:gd name="connsiteX20" fmla="*/ 41148 w 82296"/>
              <a:gd name="connsiteY20" fmla="*/ 9144 h 528443"/>
              <a:gd name="connsiteX21" fmla="*/ 73152 w 82296"/>
              <a:gd name="connsiteY21" fmla="*/ 4572 h 528443"/>
              <a:gd name="connsiteX22" fmla="*/ 82296 w 82296"/>
              <a:gd name="connsiteY22" fmla="*/ 0 h 528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2296" h="528443">
                <a:moveTo>
                  <a:pt x="30347" y="528443"/>
                </a:moveTo>
                <a:cubicBezTo>
                  <a:pt x="37967" y="526919"/>
                  <a:pt x="23346" y="466026"/>
                  <a:pt x="18288" y="443484"/>
                </a:cubicBezTo>
                <a:cubicBezTo>
                  <a:pt x="13230" y="420942"/>
                  <a:pt x="17710" y="404999"/>
                  <a:pt x="0" y="393192"/>
                </a:cubicBezTo>
                <a:cubicBezTo>
                  <a:pt x="1524" y="387096"/>
                  <a:pt x="434" y="379633"/>
                  <a:pt x="4572" y="374904"/>
                </a:cubicBezTo>
                <a:cubicBezTo>
                  <a:pt x="11809" y="366633"/>
                  <a:pt x="32004" y="356616"/>
                  <a:pt x="32004" y="356616"/>
                </a:cubicBezTo>
                <a:cubicBezTo>
                  <a:pt x="43496" y="322140"/>
                  <a:pt x="27994" y="364636"/>
                  <a:pt x="45720" y="329184"/>
                </a:cubicBezTo>
                <a:cubicBezTo>
                  <a:pt x="47875" y="324873"/>
                  <a:pt x="48968" y="320102"/>
                  <a:pt x="50292" y="315468"/>
                </a:cubicBezTo>
                <a:cubicBezTo>
                  <a:pt x="52245" y="308632"/>
                  <a:pt x="55782" y="290772"/>
                  <a:pt x="59436" y="283464"/>
                </a:cubicBezTo>
                <a:cubicBezTo>
                  <a:pt x="61893" y="278549"/>
                  <a:pt x="65532" y="274320"/>
                  <a:pt x="68580" y="269748"/>
                </a:cubicBezTo>
                <a:cubicBezTo>
                  <a:pt x="62484" y="265176"/>
                  <a:pt x="56908" y="259813"/>
                  <a:pt x="50292" y="256032"/>
                </a:cubicBezTo>
                <a:cubicBezTo>
                  <a:pt x="46108" y="253641"/>
                  <a:pt x="38366" y="255935"/>
                  <a:pt x="36576" y="251460"/>
                </a:cubicBezTo>
                <a:cubicBezTo>
                  <a:pt x="30361" y="235921"/>
                  <a:pt x="46519" y="229592"/>
                  <a:pt x="54864" y="224028"/>
                </a:cubicBezTo>
                <a:lnTo>
                  <a:pt x="64008" y="196596"/>
                </a:lnTo>
                <a:lnTo>
                  <a:pt x="68580" y="182880"/>
                </a:lnTo>
                <a:cubicBezTo>
                  <a:pt x="62484" y="178308"/>
                  <a:pt x="56908" y="172945"/>
                  <a:pt x="50292" y="169164"/>
                </a:cubicBezTo>
                <a:cubicBezTo>
                  <a:pt x="46108" y="166773"/>
                  <a:pt x="37900" y="169226"/>
                  <a:pt x="36576" y="164592"/>
                </a:cubicBezTo>
                <a:cubicBezTo>
                  <a:pt x="34029" y="155679"/>
                  <a:pt x="38900" y="146153"/>
                  <a:pt x="41148" y="137160"/>
                </a:cubicBezTo>
                <a:cubicBezTo>
                  <a:pt x="48607" y="107324"/>
                  <a:pt x="45978" y="114042"/>
                  <a:pt x="64008" y="96012"/>
                </a:cubicBezTo>
                <a:cubicBezTo>
                  <a:pt x="62484" y="82296"/>
                  <a:pt x="62783" y="68252"/>
                  <a:pt x="59436" y="54864"/>
                </a:cubicBezTo>
                <a:cubicBezTo>
                  <a:pt x="57314" y="46377"/>
                  <a:pt x="41694" y="32550"/>
                  <a:pt x="36576" y="27432"/>
                </a:cubicBezTo>
                <a:cubicBezTo>
                  <a:pt x="38100" y="21336"/>
                  <a:pt x="35820" y="12474"/>
                  <a:pt x="41148" y="9144"/>
                </a:cubicBezTo>
                <a:cubicBezTo>
                  <a:pt x="50286" y="3433"/>
                  <a:pt x="62632" y="6910"/>
                  <a:pt x="73152" y="4572"/>
                </a:cubicBezTo>
                <a:cubicBezTo>
                  <a:pt x="76479" y="3833"/>
                  <a:pt x="79248" y="1524"/>
                  <a:pt x="82296" y="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815976" y="5207088"/>
            <a:ext cx="7431087" cy="67938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815976" y="4527703"/>
            <a:ext cx="7431087" cy="67938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303463" y="1563687"/>
            <a:ext cx="45719" cy="44982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35" name="TextBox 34"/>
          <p:cNvSpPr txBox="1"/>
          <p:nvPr/>
        </p:nvSpPr>
        <p:spPr>
          <a:xfrm>
            <a:off x="6213317" y="5044498"/>
            <a:ext cx="190475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latin typeface="+mn-lt"/>
              </a:rPr>
              <a:t>Other </a:t>
            </a:r>
            <a:r>
              <a:rPr lang="en-GB" b="1" dirty="0" smtClean="0">
                <a:latin typeface="+mn-lt"/>
              </a:rPr>
              <a:t>shale layers</a:t>
            </a:r>
            <a:endParaRPr lang="en-GB" b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41902" y="812155"/>
            <a:ext cx="1138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Natural</a:t>
            </a:r>
            <a:endParaRPr lang="en-GB" sz="2400" dirty="0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3497243" y="1042987"/>
            <a:ext cx="63422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458842" y="1042987"/>
            <a:ext cx="63422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93068" y="1042987"/>
            <a:ext cx="0" cy="208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497243" y="1059854"/>
            <a:ext cx="0" cy="208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308928" y="134223"/>
            <a:ext cx="1833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Leaking wells</a:t>
            </a:r>
            <a:endParaRPr lang="en-GB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1509712" y="1042988"/>
            <a:ext cx="839788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400" dirty="0">
                <a:latin typeface="+mn-lt"/>
              </a:rPr>
              <a:t>Water well</a:t>
            </a:r>
          </a:p>
        </p:txBody>
      </p:sp>
      <p:cxnSp>
        <p:nvCxnSpPr>
          <p:cNvPr id="7" name="Curved Connector 6"/>
          <p:cNvCxnSpPr/>
          <p:nvPr/>
        </p:nvCxnSpPr>
        <p:spPr>
          <a:xfrm rot="5400000" flipH="1" flipV="1">
            <a:off x="5015205" y="4316709"/>
            <a:ext cx="959853" cy="288032"/>
          </a:xfrm>
          <a:prstGeom prst="curvedConnector3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/>
          <p:cNvCxnSpPr/>
          <p:nvPr/>
        </p:nvCxnSpPr>
        <p:spPr>
          <a:xfrm rot="16200000" flipV="1">
            <a:off x="3978225" y="4202858"/>
            <a:ext cx="1035054" cy="440533"/>
          </a:xfrm>
          <a:prstGeom prst="curvedConnector3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/>
          <p:nvPr/>
        </p:nvCxnSpPr>
        <p:spPr>
          <a:xfrm rot="5400000" flipH="1" flipV="1">
            <a:off x="6069675" y="3668772"/>
            <a:ext cx="959853" cy="288032"/>
          </a:xfrm>
          <a:prstGeom prst="curvedConnector3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44"/>
          <p:cNvCxnSpPr/>
          <p:nvPr/>
        </p:nvCxnSpPr>
        <p:spPr>
          <a:xfrm rot="5400000" flipH="1" flipV="1">
            <a:off x="4235296" y="2954735"/>
            <a:ext cx="959853" cy="288032"/>
          </a:xfrm>
          <a:prstGeom prst="curvedConnector3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388933" y="3603921"/>
            <a:ext cx="1160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  <a:latin typeface="+mn-lt"/>
              </a:rPr>
              <a:t>Diffusion</a:t>
            </a:r>
            <a:endParaRPr lang="en-GB" sz="1400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H="1">
            <a:off x="6558501" y="1943014"/>
            <a:ext cx="55486" cy="135162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7452320" y="1645331"/>
            <a:ext cx="55486" cy="135162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7020272" y="1661320"/>
            <a:ext cx="55486" cy="135162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4231278" y="2045992"/>
            <a:ext cx="55486" cy="135162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5125097" y="1748309"/>
            <a:ext cx="55486" cy="135162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4693049" y="1764298"/>
            <a:ext cx="55486" cy="135162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57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2" grpId="0" animBg="1"/>
      <p:bldP spid="54" grpId="0" animBg="1"/>
      <p:bldP spid="8" grpId="0"/>
      <p:bldP spid="4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76672"/>
            <a:ext cx="3111098" cy="4134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74"/>
          <p:cNvSpPr txBox="1">
            <a:spLocks noChangeArrowheads="1"/>
          </p:cNvSpPr>
          <p:nvPr/>
        </p:nvSpPr>
        <p:spPr bwMode="auto">
          <a:xfrm>
            <a:off x="107504" y="5288340"/>
            <a:ext cx="882068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>
                <a:latin typeface="+mj-lt"/>
              </a:rPr>
              <a:t>S</a:t>
            </a:r>
            <a:r>
              <a:rPr lang="en-GB" sz="2400" dirty="0" smtClean="0">
                <a:latin typeface="+mj-lt"/>
              </a:rPr>
              <a:t>hale gas wells do leak but only a small number…</a:t>
            </a:r>
          </a:p>
          <a:p>
            <a:pPr>
              <a:defRPr/>
            </a:pPr>
            <a:r>
              <a:rPr lang="en-GB" sz="2400" dirty="0" smtClean="0">
                <a:latin typeface="+mj-lt"/>
              </a:rPr>
              <a:t>And mostly in Pennsylvania….</a:t>
            </a:r>
          </a:p>
          <a:p>
            <a:pPr>
              <a:defRPr/>
            </a:pPr>
            <a:r>
              <a:rPr lang="en-GB" sz="2400" dirty="0"/>
              <a:t>Water contamination </a:t>
            </a:r>
            <a:r>
              <a:rPr lang="en-GB" sz="2400" dirty="0" smtClean="0"/>
              <a:t>most likely from </a:t>
            </a:r>
            <a:r>
              <a:rPr lang="en-GB" sz="2400" dirty="0"/>
              <a:t>leaky </a:t>
            </a:r>
            <a:r>
              <a:rPr lang="en-GB" sz="2400" dirty="0" smtClean="0"/>
              <a:t>wells - </a:t>
            </a:r>
            <a:r>
              <a:rPr lang="en-GB" sz="2400" dirty="0"/>
              <a:t>not fracking</a:t>
            </a:r>
          </a:p>
          <a:p>
            <a:pPr>
              <a:defRPr/>
            </a:pPr>
            <a:endParaRPr lang="en-GB" sz="2400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90386" y="476672"/>
            <a:ext cx="485807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Outside Pennsylvania</a:t>
            </a:r>
          </a:p>
          <a:p>
            <a:endParaRPr lang="en-GB" dirty="0"/>
          </a:p>
          <a:p>
            <a:r>
              <a:rPr lang="en-GB" dirty="0" smtClean="0"/>
              <a:t>Duke University  Group</a:t>
            </a:r>
          </a:p>
          <a:p>
            <a:endParaRPr lang="en-GB" dirty="0"/>
          </a:p>
          <a:p>
            <a:r>
              <a:rPr lang="en-GB" dirty="0" smtClean="0"/>
              <a:t>127 </a:t>
            </a:r>
            <a:r>
              <a:rPr lang="en-GB" dirty="0"/>
              <a:t>drinking water </a:t>
            </a:r>
            <a:r>
              <a:rPr lang="en-GB" dirty="0" smtClean="0"/>
              <a:t>wells</a:t>
            </a:r>
          </a:p>
          <a:p>
            <a:endParaRPr lang="en-GB" dirty="0"/>
          </a:p>
          <a:p>
            <a:r>
              <a:rPr lang="en-GB" dirty="0" smtClean="0"/>
              <a:t>Fayetteville </a:t>
            </a:r>
            <a:r>
              <a:rPr lang="en-GB" dirty="0"/>
              <a:t>shale </a:t>
            </a:r>
            <a:r>
              <a:rPr lang="en-GB" dirty="0" smtClean="0"/>
              <a:t>4000 </a:t>
            </a:r>
            <a:r>
              <a:rPr lang="en-GB" dirty="0"/>
              <a:t>wells drilled since 2004 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very </a:t>
            </a:r>
            <a:r>
              <a:rPr lang="en-GB" dirty="0"/>
              <a:t>low concentrations of </a:t>
            </a:r>
            <a:r>
              <a:rPr lang="en-GB" dirty="0" smtClean="0"/>
              <a:t>methane</a:t>
            </a:r>
          </a:p>
          <a:p>
            <a:endParaRPr lang="en-GB" dirty="0"/>
          </a:p>
          <a:p>
            <a:r>
              <a:rPr lang="en-GB" dirty="0" smtClean="0"/>
              <a:t>biogenic</a:t>
            </a:r>
            <a:r>
              <a:rPr lang="en-GB" dirty="0"/>
              <a:t>, not </a:t>
            </a:r>
            <a:r>
              <a:rPr lang="en-GB" dirty="0" smtClean="0"/>
              <a:t>thermogenic </a:t>
            </a:r>
          </a:p>
          <a:p>
            <a:endParaRPr lang="en-GB" dirty="0"/>
          </a:p>
          <a:p>
            <a:r>
              <a:rPr lang="en-GB" dirty="0" smtClean="0"/>
              <a:t>δ</a:t>
            </a:r>
            <a:r>
              <a:rPr lang="en-GB" baseline="30000" dirty="0" smtClean="0"/>
              <a:t>13</a:t>
            </a:r>
            <a:r>
              <a:rPr lang="en-GB" dirty="0" smtClean="0"/>
              <a:t>C </a:t>
            </a:r>
            <a:r>
              <a:rPr lang="en-GB" dirty="0"/>
              <a:t>of the gas in the water wells was also distinct from the δ</a:t>
            </a:r>
            <a:r>
              <a:rPr lang="en-GB" baseline="30000" dirty="0"/>
              <a:t>13</a:t>
            </a:r>
            <a:r>
              <a:rPr lang="en-GB" dirty="0"/>
              <a:t>C of the Fayetteville shale gas</a:t>
            </a:r>
          </a:p>
        </p:txBody>
      </p:sp>
    </p:spTree>
    <p:extLst>
      <p:ext uri="{BB962C8B-B14F-4D97-AF65-F5344CB8AC3E}">
        <p14:creationId xmlns:p14="http://schemas.microsoft.com/office/powerpoint/2010/main" val="10391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212" y="4653136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en-GB" dirty="0"/>
              <a:t>Is shale gas ‘lower carbon’ than coal?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sz="3100" dirty="0" smtClean="0"/>
              <a:t>Some basics</a:t>
            </a:r>
            <a:endParaRPr lang="en-GB" sz="3100" dirty="0"/>
          </a:p>
        </p:txBody>
      </p:sp>
      <p:grpSp>
        <p:nvGrpSpPr>
          <p:cNvPr id="3" name="Group 2"/>
          <p:cNvGrpSpPr/>
          <p:nvPr/>
        </p:nvGrpSpPr>
        <p:grpSpPr>
          <a:xfrm>
            <a:off x="5580112" y="979592"/>
            <a:ext cx="2857500" cy="2857500"/>
            <a:chOff x="5796136" y="713791"/>
            <a:chExt cx="2857500" cy="2857500"/>
          </a:xfrm>
        </p:grpSpPr>
        <p:pic>
          <p:nvPicPr>
            <p:cNvPr id="9" name="Picture 5" descr="https://encrypted-tbn3.gstatic.com/images?q=tbn:ANd9GcShFC6nGRq5_4nzj-EevL659TG5raRubA2rHl9E-PlCEa2qrlKz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713791"/>
              <a:ext cx="2857500" cy="285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522518" y="2907716"/>
              <a:ext cx="603050" cy="27699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200" b="1" dirty="0" smtClean="0">
                  <a:solidFill>
                    <a:schemeClr val="bg1"/>
                  </a:solidFill>
                  <a:latin typeface="+mn-lt"/>
                </a:rPr>
                <a:t>TRUE</a:t>
              </a:r>
              <a:endParaRPr lang="en-GB" sz="12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43101" y="2901366"/>
              <a:ext cx="562498" cy="27699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200" b="1" dirty="0" smtClean="0">
                  <a:solidFill>
                    <a:schemeClr val="bg1"/>
                  </a:solidFill>
                  <a:latin typeface="+mn-lt"/>
                </a:rPr>
                <a:t>FALSE</a:t>
              </a:r>
              <a:endParaRPr lang="en-GB" sz="12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4860"/>
            <a:ext cx="4691236" cy="2572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97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cmi.princeton.edu/images/wedges/Wedges_Figure1_8.jpg"/>
          <p:cNvPicPr/>
          <p:nvPr/>
        </p:nvPicPr>
        <p:blipFill>
          <a:blip r:embed="rId2" cstate="print"/>
          <a:srcRect t="8650" r="3671" b="7428"/>
          <a:stretch>
            <a:fillRect/>
          </a:stretch>
        </p:blipFill>
        <p:spPr bwMode="auto">
          <a:xfrm>
            <a:off x="-19602" y="95928"/>
            <a:ext cx="8712968" cy="599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cmi.princeton.edu/images/wedges/Wedges_Figure2_8.jpg"/>
          <p:cNvPicPr/>
          <p:nvPr/>
        </p:nvPicPr>
        <p:blipFill rotWithShape="1">
          <a:blip r:embed="rId3" cstate="print"/>
          <a:srcRect l="4534" t="12293" r="12218" b="20510"/>
          <a:stretch/>
        </p:blipFill>
        <p:spPr bwMode="auto">
          <a:xfrm>
            <a:off x="3923928" y="2492896"/>
            <a:ext cx="4769438" cy="289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reeform 4"/>
          <p:cNvSpPr/>
          <p:nvPr/>
        </p:nvSpPr>
        <p:spPr>
          <a:xfrm>
            <a:off x="4880473" y="4153359"/>
            <a:ext cx="2478794" cy="672029"/>
          </a:xfrm>
          <a:custGeom>
            <a:avLst/>
            <a:gdLst>
              <a:gd name="connsiteX0" fmla="*/ 0 w 2456761"/>
              <a:gd name="connsiteY0" fmla="*/ 649995 h 649995"/>
              <a:gd name="connsiteX1" fmla="*/ 2456761 w 2456761"/>
              <a:gd name="connsiteY1" fmla="*/ 0 h 649995"/>
              <a:gd name="connsiteX2" fmla="*/ 2456761 w 2456761"/>
              <a:gd name="connsiteY2" fmla="*/ 209321 h 649995"/>
              <a:gd name="connsiteX3" fmla="*/ 0 w 2456761"/>
              <a:gd name="connsiteY3" fmla="*/ 649995 h 649995"/>
              <a:gd name="connsiteX0" fmla="*/ 0 w 2478794"/>
              <a:gd name="connsiteY0" fmla="*/ 672029 h 672029"/>
              <a:gd name="connsiteX1" fmla="*/ 2478794 w 2478794"/>
              <a:gd name="connsiteY1" fmla="*/ 0 h 672029"/>
              <a:gd name="connsiteX2" fmla="*/ 2478794 w 2478794"/>
              <a:gd name="connsiteY2" fmla="*/ 209321 h 672029"/>
              <a:gd name="connsiteX3" fmla="*/ 0 w 2478794"/>
              <a:gd name="connsiteY3" fmla="*/ 672029 h 67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8794" h="672029">
                <a:moveTo>
                  <a:pt x="0" y="672029"/>
                </a:moveTo>
                <a:lnTo>
                  <a:pt x="2478794" y="0"/>
                </a:lnTo>
                <a:lnTo>
                  <a:pt x="2478794" y="209321"/>
                </a:lnTo>
                <a:lnTo>
                  <a:pt x="0" y="672029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13108" y="6093296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If 1400 </a:t>
            </a:r>
            <a:r>
              <a:rPr lang="en-GB" dirty="0"/>
              <a:t>natural gas power stations were substituted for an equal number of coal-fired power stations then this would save one wedge of CO2 emissions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6876256" y="5804562"/>
            <a:ext cx="21568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Pacala </a:t>
            </a:r>
            <a:r>
              <a:rPr lang="en-GB" sz="1400" dirty="0" smtClean="0"/>
              <a:t>and </a:t>
            </a:r>
            <a:r>
              <a:rPr lang="en-GB" sz="1400" dirty="0"/>
              <a:t>Socolow </a:t>
            </a:r>
            <a:r>
              <a:rPr lang="en-GB" sz="1400" dirty="0" smtClean="0"/>
              <a:t>R 2004</a:t>
            </a: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67012" y="27244"/>
            <a:ext cx="134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Context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9198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20688"/>
            <a:ext cx="6408712" cy="46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0" y="6488668"/>
            <a:ext cx="150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Source </a:t>
            </a:r>
            <a:r>
              <a:rPr lang="en-GB" b="1" dirty="0" smtClean="0"/>
              <a:t>US </a:t>
            </a:r>
            <a:r>
              <a:rPr lang="en-GB" b="1" dirty="0"/>
              <a:t>EIA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599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onnan.com/images/Fracking-proc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32" y="116632"/>
            <a:ext cx="595554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hoto 4 - Ari Moore .Flickr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08920"/>
            <a:ext cx="485659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132" y="4972526"/>
            <a:ext cx="4005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But what about methane?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660232" y="1463327"/>
            <a:ext cx="2144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Open flowback tanks</a:t>
            </a:r>
            <a:endParaRPr lang="en-GB" dirty="0"/>
          </a:p>
        </p:txBody>
      </p:sp>
      <p:cxnSp>
        <p:nvCxnSpPr>
          <p:cNvPr id="6" name="Straight Arrow Connector 5"/>
          <p:cNvCxnSpPr>
            <a:stCxn id="5" idx="2"/>
          </p:cNvCxnSpPr>
          <p:nvPr/>
        </p:nvCxnSpPr>
        <p:spPr>
          <a:xfrm flipH="1">
            <a:off x="6660232" y="1832659"/>
            <a:ext cx="1072057" cy="332453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>
            <a:off x="5076056" y="1647993"/>
            <a:ext cx="1584176" cy="16547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61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55576" y="3326998"/>
            <a:ext cx="7715895" cy="289401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55576" y="2930954"/>
            <a:ext cx="7715895" cy="396044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755576" y="2138866"/>
            <a:ext cx="7715895" cy="79208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4" name="Picture 2" descr="C:\Users\mhste\Desktop\derrick.jpg"/>
          <p:cNvPicPr>
            <a:picLocks noChangeAspect="1" noChangeArrowheads="1"/>
          </p:cNvPicPr>
          <p:nvPr/>
        </p:nvPicPr>
        <p:blipFill>
          <a:blip r:embed="rId3" cstate="print"/>
          <a:srcRect t="36212" b="8689"/>
          <a:stretch>
            <a:fillRect/>
          </a:stretch>
        </p:blipFill>
        <p:spPr bwMode="auto">
          <a:xfrm>
            <a:off x="4505100" y="1825190"/>
            <a:ext cx="398188" cy="307666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4063415" y="1127410"/>
            <a:ext cx="106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Shale gas  well</a:t>
            </a:r>
            <a:endParaRPr lang="en-GB" sz="1600" dirty="0"/>
          </a:p>
        </p:txBody>
      </p:sp>
      <p:sp>
        <p:nvSpPr>
          <p:cNvPr id="28" name="Rectangle 27"/>
          <p:cNvSpPr/>
          <p:nvPr/>
        </p:nvSpPr>
        <p:spPr>
          <a:xfrm>
            <a:off x="752702" y="6221007"/>
            <a:ext cx="7715895" cy="396044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Freeform 28"/>
          <p:cNvSpPr/>
          <p:nvPr/>
        </p:nvSpPr>
        <p:spPr>
          <a:xfrm>
            <a:off x="4704194" y="1944813"/>
            <a:ext cx="2544896" cy="4020787"/>
          </a:xfrm>
          <a:custGeom>
            <a:avLst/>
            <a:gdLst>
              <a:gd name="connsiteX0" fmla="*/ 0 w 2544896"/>
              <a:gd name="connsiteY0" fmla="*/ 0 h 2732183"/>
              <a:gd name="connsiteX1" fmla="*/ 0 w 2544896"/>
              <a:gd name="connsiteY1" fmla="*/ 2401677 h 2732183"/>
              <a:gd name="connsiteX2" fmla="*/ 11017 w 2544896"/>
              <a:gd name="connsiteY2" fmla="*/ 2577947 h 2732183"/>
              <a:gd name="connsiteX3" fmla="*/ 121185 w 2544896"/>
              <a:gd name="connsiteY3" fmla="*/ 2688116 h 2732183"/>
              <a:gd name="connsiteX4" fmla="*/ 264405 w 2544896"/>
              <a:gd name="connsiteY4" fmla="*/ 2732183 h 2732183"/>
              <a:gd name="connsiteX5" fmla="*/ 506776 w 2544896"/>
              <a:gd name="connsiteY5" fmla="*/ 2732183 h 2732183"/>
              <a:gd name="connsiteX6" fmla="*/ 2544896 w 2544896"/>
              <a:gd name="connsiteY6" fmla="*/ 2732183 h 273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4896" h="2732183">
                <a:moveTo>
                  <a:pt x="0" y="0"/>
                </a:moveTo>
                <a:lnTo>
                  <a:pt x="0" y="2401677"/>
                </a:lnTo>
                <a:lnTo>
                  <a:pt x="11017" y="2577947"/>
                </a:lnTo>
                <a:lnTo>
                  <a:pt x="121185" y="2688116"/>
                </a:lnTo>
                <a:lnTo>
                  <a:pt x="264405" y="2732183"/>
                </a:lnTo>
                <a:lnTo>
                  <a:pt x="506776" y="2732183"/>
                </a:lnTo>
                <a:lnTo>
                  <a:pt x="2544896" y="2732183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reeform 36"/>
          <p:cNvSpPr/>
          <p:nvPr/>
        </p:nvSpPr>
        <p:spPr>
          <a:xfrm flipV="1">
            <a:off x="4704194" y="1960465"/>
            <a:ext cx="931827" cy="460423"/>
          </a:xfrm>
          <a:custGeom>
            <a:avLst/>
            <a:gdLst>
              <a:gd name="connsiteX0" fmla="*/ 0 w 2544896"/>
              <a:gd name="connsiteY0" fmla="*/ 0 h 2732183"/>
              <a:gd name="connsiteX1" fmla="*/ 0 w 2544896"/>
              <a:gd name="connsiteY1" fmla="*/ 2401677 h 2732183"/>
              <a:gd name="connsiteX2" fmla="*/ 11017 w 2544896"/>
              <a:gd name="connsiteY2" fmla="*/ 2577947 h 2732183"/>
              <a:gd name="connsiteX3" fmla="*/ 121185 w 2544896"/>
              <a:gd name="connsiteY3" fmla="*/ 2688116 h 2732183"/>
              <a:gd name="connsiteX4" fmla="*/ 264405 w 2544896"/>
              <a:gd name="connsiteY4" fmla="*/ 2732183 h 2732183"/>
              <a:gd name="connsiteX5" fmla="*/ 506776 w 2544896"/>
              <a:gd name="connsiteY5" fmla="*/ 2732183 h 2732183"/>
              <a:gd name="connsiteX6" fmla="*/ 2544896 w 2544896"/>
              <a:gd name="connsiteY6" fmla="*/ 2732183 h 273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4896" h="2732183">
                <a:moveTo>
                  <a:pt x="0" y="0"/>
                </a:moveTo>
                <a:lnTo>
                  <a:pt x="0" y="2401677"/>
                </a:lnTo>
                <a:lnTo>
                  <a:pt x="11017" y="2577947"/>
                </a:lnTo>
                <a:lnTo>
                  <a:pt x="121185" y="2688116"/>
                </a:lnTo>
                <a:lnTo>
                  <a:pt x="264405" y="2732183"/>
                </a:lnTo>
                <a:lnTo>
                  <a:pt x="506776" y="2732183"/>
                </a:lnTo>
                <a:lnTo>
                  <a:pt x="2544896" y="2732183"/>
                </a:ln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5636021" y="1806634"/>
            <a:ext cx="773914" cy="307666"/>
          </a:xfrm>
          <a:prstGeom prst="round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5478769" y="1717667"/>
            <a:ext cx="1245673" cy="149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reeform 37"/>
          <p:cNvSpPr/>
          <p:nvPr/>
        </p:nvSpPr>
        <p:spPr>
          <a:xfrm rot="11838815" flipV="1">
            <a:off x="5579019" y="1552337"/>
            <a:ext cx="374574" cy="360560"/>
          </a:xfrm>
          <a:custGeom>
            <a:avLst/>
            <a:gdLst>
              <a:gd name="connsiteX0" fmla="*/ 374574 w 374574"/>
              <a:gd name="connsiteY0" fmla="*/ 0 h 683046"/>
              <a:gd name="connsiteX1" fmla="*/ 253388 w 374574"/>
              <a:gd name="connsiteY1" fmla="*/ 22033 h 683046"/>
              <a:gd name="connsiteX2" fmla="*/ 220338 w 374574"/>
              <a:gd name="connsiteY2" fmla="*/ 33050 h 683046"/>
              <a:gd name="connsiteX3" fmla="*/ 220338 w 374574"/>
              <a:gd name="connsiteY3" fmla="*/ 176270 h 683046"/>
              <a:gd name="connsiteX4" fmla="*/ 264405 w 374574"/>
              <a:gd name="connsiteY4" fmla="*/ 198303 h 683046"/>
              <a:gd name="connsiteX5" fmla="*/ 319489 w 374574"/>
              <a:gd name="connsiteY5" fmla="*/ 286438 h 683046"/>
              <a:gd name="connsiteX6" fmla="*/ 308473 w 374574"/>
              <a:gd name="connsiteY6" fmla="*/ 374573 h 683046"/>
              <a:gd name="connsiteX7" fmla="*/ 264405 w 374574"/>
              <a:gd name="connsiteY7" fmla="*/ 407624 h 683046"/>
              <a:gd name="connsiteX8" fmla="*/ 198304 w 374574"/>
              <a:gd name="connsiteY8" fmla="*/ 429658 h 683046"/>
              <a:gd name="connsiteX9" fmla="*/ 55085 w 374574"/>
              <a:gd name="connsiteY9" fmla="*/ 451691 h 683046"/>
              <a:gd name="connsiteX10" fmla="*/ 66101 w 374574"/>
              <a:gd name="connsiteY10" fmla="*/ 550843 h 683046"/>
              <a:gd name="connsiteX11" fmla="*/ 66101 w 374574"/>
              <a:gd name="connsiteY11" fmla="*/ 638978 h 683046"/>
              <a:gd name="connsiteX12" fmla="*/ 0 w 374574"/>
              <a:gd name="connsiteY12" fmla="*/ 683046 h 68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4574" h="683046">
                <a:moveTo>
                  <a:pt x="374574" y="0"/>
                </a:moveTo>
                <a:cubicBezTo>
                  <a:pt x="345125" y="4908"/>
                  <a:pt x="284169" y="14338"/>
                  <a:pt x="253388" y="22033"/>
                </a:cubicBezTo>
                <a:cubicBezTo>
                  <a:pt x="242122" y="24849"/>
                  <a:pt x="231355" y="29378"/>
                  <a:pt x="220338" y="33050"/>
                </a:cubicBezTo>
                <a:cubicBezTo>
                  <a:pt x="200821" y="91601"/>
                  <a:pt x="179295" y="114705"/>
                  <a:pt x="220338" y="176270"/>
                </a:cubicBezTo>
                <a:cubicBezTo>
                  <a:pt x="229448" y="189935"/>
                  <a:pt x="249716" y="190959"/>
                  <a:pt x="264405" y="198303"/>
                </a:cubicBezTo>
                <a:cubicBezTo>
                  <a:pt x="275608" y="213240"/>
                  <a:pt x="317599" y="263753"/>
                  <a:pt x="319489" y="286438"/>
                </a:cubicBezTo>
                <a:cubicBezTo>
                  <a:pt x="321948" y="315943"/>
                  <a:pt x="320724" y="347620"/>
                  <a:pt x="308473" y="374573"/>
                </a:cubicBezTo>
                <a:cubicBezTo>
                  <a:pt x="300875" y="391289"/>
                  <a:pt x="280828" y="399412"/>
                  <a:pt x="264405" y="407624"/>
                </a:cubicBezTo>
                <a:cubicBezTo>
                  <a:pt x="243631" y="418011"/>
                  <a:pt x="220338" y="422314"/>
                  <a:pt x="198304" y="429658"/>
                </a:cubicBezTo>
                <a:cubicBezTo>
                  <a:pt x="130248" y="452343"/>
                  <a:pt x="176786" y="439521"/>
                  <a:pt x="55085" y="451691"/>
                </a:cubicBezTo>
                <a:cubicBezTo>
                  <a:pt x="58757" y="484742"/>
                  <a:pt x="60634" y="518041"/>
                  <a:pt x="66101" y="550843"/>
                </a:cubicBezTo>
                <a:cubicBezTo>
                  <a:pt x="71861" y="585406"/>
                  <a:pt x="97419" y="598712"/>
                  <a:pt x="66101" y="638978"/>
                </a:cubicBezTo>
                <a:cubicBezTo>
                  <a:pt x="49843" y="659881"/>
                  <a:pt x="0" y="683046"/>
                  <a:pt x="0" y="683046"/>
                </a:cubicBezTo>
              </a:path>
            </a:pathLst>
          </a:custGeom>
          <a:ln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reeform 38"/>
          <p:cNvSpPr/>
          <p:nvPr/>
        </p:nvSpPr>
        <p:spPr>
          <a:xfrm rot="11838815" flipH="1" flipV="1">
            <a:off x="5969044" y="1567989"/>
            <a:ext cx="269395" cy="360560"/>
          </a:xfrm>
          <a:custGeom>
            <a:avLst/>
            <a:gdLst>
              <a:gd name="connsiteX0" fmla="*/ 374574 w 374574"/>
              <a:gd name="connsiteY0" fmla="*/ 0 h 683046"/>
              <a:gd name="connsiteX1" fmla="*/ 253388 w 374574"/>
              <a:gd name="connsiteY1" fmla="*/ 22033 h 683046"/>
              <a:gd name="connsiteX2" fmla="*/ 220338 w 374574"/>
              <a:gd name="connsiteY2" fmla="*/ 33050 h 683046"/>
              <a:gd name="connsiteX3" fmla="*/ 220338 w 374574"/>
              <a:gd name="connsiteY3" fmla="*/ 176270 h 683046"/>
              <a:gd name="connsiteX4" fmla="*/ 264405 w 374574"/>
              <a:gd name="connsiteY4" fmla="*/ 198303 h 683046"/>
              <a:gd name="connsiteX5" fmla="*/ 319489 w 374574"/>
              <a:gd name="connsiteY5" fmla="*/ 286438 h 683046"/>
              <a:gd name="connsiteX6" fmla="*/ 308473 w 374574"/>
              <a:gd name="connsiteY6" fmla="*/ 374573 h 683046"/>
              <a:gd name="connsiteX7" fmla="*/ 264405 w 374574"/>
              <a:gd name="connsiteY7" fmla="*/ 407624 h 683046"/>
              <a:gd name="connsiteX8" fmla="*/ 198304 w 374574"/>
              <a:gd name="connsiteY8" fmla="*/ 429658 h 683046"/>
              <a:gd name="connsiteX9" fmla="*/ 55085 w 374574"/>
              <a:gd name="connsiteY9" fmla="*/ 451691 h 683046"/>
              <a:gd name="connsiteX10" fmla="*/ 66101 w 374574"/>
              <a:gd name="connsiteY10" fmla="*/ 550843 h 683046"/>
              <a:gd name="connsiteX11" fmla="*/ 66101 w 374574"/>
              <a:gd name="connsiteY11" fmla="*/ 638978 h 683046"/>
              <a:gd name="connsiteX12" fmla="*/ 0 w 374574"/>
              <a:gd name="connsiteY12" fmla="*/ 683046 h 68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4574" h="683046">
                <a:moveTo>
                  <a:pt x="374574" y="0"/>
                </a:moveTo>
                <a:cubicBezTo>
                  <a:pt x="345125" y="4908"/>
                  <a:pt x="284169" y="14338"/>
                  <a:pt x="253388" y="22033"/>
                </a:cubicBezTo>
                <a:cubicBezTo>
                  <a:pt x="242122" y="24849"/>
                  <a:pt x="231355" y="29378"/>
                  <a:pt x="220338" y="33050"/>
                </a:cubicBezTo>
                <a:cubicBezTo>
                  <a:pt x="200821" y="91601"/>
                  <a:pt x="179295" y="114705"/>
                  <a:pt x="220338" y="176270"/>
                </a:cubicBezTo>
                <a:cubicBezTo>
                  <a:pt x="229448" y="189935"/>
                  <a:pt x="249716" y="190959"/>
                  <a:pt x="264405" y="198303"/>
                </a:cubicBezTo>
                <a:cubicBezTo>
                  <a:pt x="275608" y="213240"/>
                  <a:pt x="317599" y="263753"/>
                  <a:pt x="319489" y="286438"/>
                </a:cubicBezTo>
                <a:cubicBezTo>
                  <a:pt x="321948" y="315943"/>
                  <a:pt x="320724" y="347620"/>
                  <a:pt x="308473" y="374573"/>
                </a:cubicBezTo>
                <a:cubicBezTo>
                  <a:pt x="300875" y="391289"/>
                  <a:pt x="280828" y="399412"/>
                  <a:pt x="264405" y="407624"/>
                </a:cubicBezTo>
                <a:cubicBezTo>
                  <a:pt x="243631" y="418011"/>
                  <a:pt x="220338" y="422314"/>
                  <a:pt x="198304" y="429658"/>
                </a:cubicBezTo>
                <a:cubicBezTo>
                  <a:pt x="130248" y="452343"/>
                  <a:pt x="176786" y="439521"/>
                  <a:pt x="55085" y="451691"/>
                </a:cubicBezTo>
                <a:cubicBezTo>
                  <a:pt x="58757" y="484742"/>
                  <a:pt x="60634" y="518041"/>
                  <a:pt x="66101" y="550843"/>
                </a:cubicBezTo>
                <a:cubicBezTo>
                  <a:pt x="71861" y="585406"/>
                  <a:pt x="97419" y="598712"/>
                  <a:pt x="66101" y="638978"/>
                </a:cubicBezTo>
                <a:cubicBezTo>
                  <a:pt x="49843" y="659881"/>
                  <a:pt x="0" y="683046"/>
                  <a:pt x="0" y="683046"/>
                </a:cubicBezTo>
              </a:path>
            </a:pathLst>
          </a:custGeom>
          <a:ln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5380540" y="913690"/>
            <a:ext cx="1343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Emissions from tank</a:t>
            </a:r>
            <a:endParaRPr lang="en-GB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79512" y="230060"/>
            <a:ext cx="3507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‘Fugitive’ emissions</a:t>
            </a:r>
            <a:endParaRPr lang="en-GB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685612" y="4513898"/>
            <a:ext cx="1537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Shale layer</a:t>
            </a:r>
            <a:endParaRPr lang="en-GB" sz="2400" dirty="0"/>
          </a:p>
        </p:txBody>
      </p:sp>
      <p:sp>
        <p:nvSpPr>
          <p:cNvPr id="24" name="Freeform 23"/>
          <p:cNvSpPr/>
          <p:nvPr/>
        </p:nvSpPr>
        <p:spPr>
          <a:xfrm rot="11838815" flipV="1">
            <a:off x="4284456" y="1795838"/>
            <a:ext cx="374574" cy="360560"/>
          </a:xfrm>
          <a:custGeom>
            <a:avLst/>
            <a:gdLst>
              <a:gd name="connsiteX0" fmla="*/ 374574 w 374574"/>
              <a:gd name="connsiteY0" fmla="*/ 0 h 683046"/>
              <a:gd name="connsiteX1" fmla="*/ 253388 w 374574"/>
              <a:gd name="connsiteY1" fmla="*/ 22033 h 683046"/>
              <a:gd name="connsiteX2" fmla="*/ 220338 w 374574"/>
              <a:gd name="connsiteY2" fmla="*/ 33050 h 683046"/>
              <a:gd name="connsiteX3" fmla="*/ 220338 w 374574"/>
              <a:gd name="connsiteY3" fmla="*/ 176270 h 683046"/>
              <a:gd name="connsiteX4" fmla="*/ 264405 w 374574"/>
              <a:gd name="connsiteY4" fmla="*/ 198303 h 683046"/>
              <a:gd name="connsiteX5" fmla="*/ 319489 w 374574"/>
              <a:gd name="connsiteY5" fmla="*/ 286438 h 683046"/>
              <a:gd name="connsiteX6" fmla="*/ 308473 w 374574"/>
              <a:gd name="connsiteY6" fmla="*/ 374573 h 683046"/>
              <a:gd name="connsiteX7" fmla="*/ 264405 w 374574"/>
              <a:gd name="connsiteY7" fmla="*/ 407624 h 683046"/>
              <a:gd name="connsiteX8" fmla="*/ 198304 w 374574"/>
              <a:gd name="connsiteY8" fmla="*/ 429658 h 683046"/>
              <a:gd name="connsiteX9" fmla="*/ 55085 w 374574"/>
              <a:gd name="connsiteY9" fmla="*/ 451691 h 683046"/>
              <a:gd name="connsiteX10" fmla="*/ 66101 w 374574"/>
              <a:gd name="connsiteY10" fmla="*/ 550843 h 683046"/>
              <a:gd name="connsiteX11" fmla="*/ 66101 w 374574"/>
              <a:gd name="connsiteY11" fmla="*/ 638978 h 683046"/>
              <a:gd name="connsiteX12" fmla="*/ 0 w 374574"/>
              <a:gd name="connsiteY12" fmla="*/ 683046 h 68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4574" h="683046">
                <a:moveTo>
                  <a:pt x="374574" y="0"/>
                </a:moveTo>
                <a:cubicBezTo>
                  <a:pt x="345125" y="4908"/>
                  <a:pt x="284169" y="14338"/>
                  <a:pt x="253388" y="22033"/>
                </a:cubicBezTo>
                <a:cubicBezTo>
                  <a:pt x="242122" y="24849"/>
                  <a:pt x="231355" y="29378"/>
                  <a:pt x="220338" y="33050"/>
                </a:cubicBezTo>
                <a:cubicBezTo>
                  <a:pt x="200821" y="91601"/>
                  <a:pt x="179295" y="114705"/>
                  <a:pt x="220338" y="176270"/>
                </a:cubicBezTo>
                <a:cubicBezTo>
                  <a:pt x="229448" y="189935"/>
                  <a:pt x="249716" y="190959"/>
                  <a:pt x="264405" y="198303"/>
                </a:cubicBezTo>
                <a:cubicBezTo>
                  <a:pt x="275608" y="213240"/>
                  <a:pt x="317599" y="263753"/>
                  <a:pt x="319489" y="286438"/>
                </a:cubicBezTo>
                <a:cubicBezTo>
                  <a:pt x="321948" y="315943"/>
                  <a:pt x="320724" y="347620"/>
                  <a:pt x="308473" y="374573"/>
                </a:cubicBezTo>
                <a:cubicBezTo>
                  <a:pt x="300875" y="391289"/>
                  <a:pt x="280828" y="399412"/>
                  <a:pt x="264405" y="407624"/>
                </a:cubicBezTo>
                <a:cubicBezTo>
                  <a:pt x="243631" y="418011"/>
                  <a:pt x="220338" y="422314"/>
                  <a:pt x="198304" y="429658"/>
                </a:cubicBezTo>
                <a:cubicBezTo>
                  <a:pt x="130248" y="452343"/>
                  <a:pt x="176786" y="439521"/>
                  <a:pt x="55085" y="451691"/>
                </a:cubicBezTo>
                <a:cubicBezTo>
                  <a:pt x="58757" y="484742"/>
                  <a:pt x="60634" y="518041"/>
                  <a:pt x="66101" y="550843"/>
                </a:cubicBezTo>
                <a:cubicBezTo>
                  <a:pt x="71861" y="585406"/>
                  <a:pt x="97419" y="598712"/>
                  <a:pt x="66101" y="638978"/>
                </a:cubicBezTo>
                <a:cubicBezTo>
                  <a:pt x="49843" y="659881"/>
                  <a:pt x="0" y="683046"/>
                  <a:pt x="0" y="683046"/>
                </a:cubicBezTo>
              </a:path>
            </a:pathLst>
          </a:custGeom>
          <a:ln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reeform 25"/>
          <p:cNvSpPr/>
          <p:nvPr/>
        </p:nvSpPr>
        <p:spPr>
          <a:xfrm rot="11838815" flipH="1" flipV="1">
            <a:off x="4810607" y="1764534"/>
            <a:ext cx="269395" cy="360560"/>
          </a:xfrm>
          <a:custGeom>
            <a:avLst/>
            <a:gdLst>
              <a:gd name="connsiteX0" fmla="*/ 374574 w 374574"/>
              <a:gd name="connsiteY0" fmla="*/ 0 h 683046"/>
              <a:gd name="connsiteX1" fmla="*/ 253388 w 374574"/>
              <a:gd name="connsiteY1" fmla="*/ 22033 h 683046"/>
              <a:gd name="connsiteX2" fmla="*/ 220338 w 374574"/>
              <a:gd name="connsiteY2" fmla="*/ 33050 h 683046"/>
              <a:gd name="connsiteX3" fmla="*/ 220338 w 374574"/>
              <a:gd name="connsiteY3" fmla="*/ 176270 h 683046"/>
              <a:gd name="connsiteX4" fmla="*/ 264405 w 374574"/>
              <a:gd name="connsiteY4" fmla="*/ 198303 h 683046"/>
              <a:gd name="connsiteX5" fmla="*/ 319489 w 374574"/>
              <a:gd name="connsiteY5" fmla="*/ 286438 h 683046"/>
              <a:gd name="connsiteX6" fmla="*/ 308473 w 374574"/>
              <a:gd name="connsiteY6" fmla="*/ 374573 h 683046"/>
              <a:gd name="connsiteX7" fmla="*/ 264405 w 374574"/>
              <a:gd name="connsiteY7" fmla="*/ 407624 h 683046"/>
              <a:gd name="connsiteX8" fmla="*/ 198304 w 374574"/>
              <a:gd name="connsiteY8" fmla="*/ 429658 h 683046"/>
              <a:gd name="connsiteX9" fmla="*/ 55085 w 374574"/>
              <a:gd name="connsiteY9" fmla="*/ 451691 h 683046"/>
              <a:gd name="connsiteX10" fmla="*/ 66101 w 374574"/>
              <a:gd name="connsiteY10" fmla="*/ 550843 h 683046"/>
              <a:gd name="connsiteX11" fmla="*/ 66101 w 374574"/>
              <a:gd name="connsiteY11" fmla="*/ 638978 h 683046"/>
              <a:gd name="connsiteX12" fmla="*/ 0 w 374574"/>
              <a:gd name="connsiteY12" fmla="*/ 683046 h 68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4574" h="683046">
                <a:moveTo>
                  <a:pt x="374574" y="0"/>
                </a:moveTo>
                <a:cubicBezTo>
                  <a:pt x="345125" y="4908"/>
                  <a:pt x="284169" y="14338"/>
                  <a:pt x="253388" y="22033"/>
                </a:cubicBezTo>
                <a:cubicBezTo>
                  <a:pt x="242122" y="24849"/>
                  <a:pt x="231355" y="29378"/>
                  <a:pt x="220338" y="33050"/>
                </a:cubicBezTo>
                <a:cubicBezTo>
                  <a:pt x="200821" y="91601"/>
                  <a:pt x="179295" y="114705"/>
                  <a:pt x="220338" y="176270"/>
                </a:cubicBezTo>
                <a:cubicBezTo>
                  <a:pt x="229448" y="189935"/>
                  <a:pt x="249716" y="190959"/>
                  <a:pt x="264405" y="198303"/>
                </a:cubicBezTo>
                <a:cubicBezTo>
                  <a:pt x="275608" y="213240"/>
                  <a:pt x="317599" y="263753"/>
                  <a:pt x="319489" y="286438"/>
                </a:cubicBezTo>
                <a:cubicBezTo>
                  <a:pt x="321948" y="315943"/>
                  <a:pt x="320724" y="347620"/>
                  <a:pt x="308473" y="374573"/>
                </a:cubicBezTo>
                <a:cubicBezTo>
                  <a:pt x="300875" y="391289"/>
                  <a:pt x="280828" y="399412"/>
                  <a:pt x="264405" y="407624"/>
                </a:cubicBezTo>
                <a:cubicBezTo>
                  <a:pt x="243631" y="418011"/>
                  <a:pt x="220338" y="422314"/>
                  <a:pt x="198304" y="429658"/>
                </a:cubicBezTo>
                <a:cubicBezTo>
                  <a:pt x="130248" y="452343"/>
                  <a:pt x="176786" y="439521"/>
                  <a:pt x="55085" y="451691"/>
                </a:cubicBezTo>
                <a:cubicBezTo>
                  <a:pt x="58757" y="484742"/>
                  <a:pt x="60634" y="518041"/>
                  <a:pt x="66101" y="550843"/>
                </a:cubicBezTo>
                <a:cubicBezTo>
                  <a:pt x="71861" y="585406"/>
                  <a:pt x="97419" y="598712"/>
                  <a:pt x="66101" y="638978"/>
                </a:cubicBezTo>
                <a:cubicBezTo>
                  <a:pt x="49843" y="659881"/>
                  <a:pt x="0" y="683046"/>
                  <a:pt x="0" y="683046"/>
                </a:cubicBezTo>
              </a:path>
            </a:pathLst>
          </a:custGeom>
          <a:ln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7507223" y="909661"/>
            <a:ext cx="1652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On the ground direct measurements</a:t>
            </a:r>
            <a:endParaRPr lang="en-GB" sz="1600" dirty="0"/>
          </a:p>
        </p:txBody>
      </p:sp>
      <p:pic>
        <p:nvPicPr>
          <p:cNvPr id="30" name="Picture 12" descr="http://sr.photos2.fotosearch.com/bthumb/CSP/CSP991/k119744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553" y="493737"/>
            <a:ext cx="1242783" cy="148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t3.gstatic.com/images?q=tbn:ANd9GcQ1atWp4L7Ih-U6VE82SZlY75hTyNlijLIv20gMtVpBq1HQrHGv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3"/>
          <a:stretch/>
        </p:blipFill>
        <p:spPr bwMode="auto">
          <a:xfrm>
            <a:off x="1387930" y="1720325"/>
            <a:ext cx="405016" cy="41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http://t3.gstatic.com/images?q=tbn:ANd9GcQ1atWp4L7Ih-U6VE82SZlY75hTyNlijLIv20gMtVpBq1HQrHGv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3"/>
          <a:stretch/>
        </p:blipFill>
        <p:spPr bwMode="auto">
          <a:xfrm>
            <a:off x="1933069" y="1717667"/>
            <a:ext cx="405016" cy="41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http://t3.gstatic.com/images?q=tbn:ANd9GcQ1atWp4L7Ih-U6VE82SZlY75hTyNlijLIv20gMtVpBq1HQrHGv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3"/>
          <a:stretch/>
        </p:blipFill>
        <p:spPr bwMode="auto">
          <a:xfrm>
            <a:off x="2339752" y="1725037"/>
            <a:ext cx="405016" cy="41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45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3326898" cy="512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97615" y="620688"/>
            <a:ext cx="424847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Howarth et al. 2011 (Cornell </a:t>
            </a:r>
            <a:r>
              <a:rPr lang="en-GB" sz="2400" dirty="0" err="1" smtClean="0"/>
              <a:t>Uni</a:t>
            </a:r>
            <a:r>
              <a:rPr lang="en-GB" sz="2400" dirty="0" smtClean="0"/>
              <a:t>)  </a:t>
            </a:r>
          </a:p>
          <a:p>
            <a:endParaRPr lang="en-GB" sz="2400" dirty="0"/>
          </a:p>
          <a:p>
            <a:r>
              <a:rPr lang="en-GB" sz="2400" dirty="0" smtClean="0"/>
              <a:t>direct measurements</a:t>
            </a:r>
          </a:p>
          <a:p>
            <a:endParaRPr lang="en-GB" sz="2400" dirty="0"/>
          </a:p>
          <a:p>
            <a:r>
              <a:rPr lang="en-GB" sz="2400" dirty="0"/>
              <a:t>3 to 8% of the total methane production escapes to the atmosphere through the lifetime of </a:t>
            </a:r>
            <a:r>
              <a:rPr lang="en-GB" sz="2400" i="1" dirty="0"/>
              <a:t>every shale gas </a:t>
            </a:r>
            <a:r>
              <a:rPr lang="en-GB" sz="2400" i="1" dirty="0" smtClean="0"/>
              <a:t>well</a:t>
            </a:r>
          </a:p>
          <a:p>
            <a:endParaRPr lang="en-GB" sz="2400" dirty="0"/>
          </a:p>
          <a:p>
            <a:r>
              <a:rPr lang="en-GB" sz="2400" b="1" dirty="0" smtClean="0"/>
              <a:t>This </a:t>
            </a:r>
            <a:r>
              <a:rPr lang="en-GB" sz="2400" b="1" dirty="0"/>
              <a:t>is enough leaking gas to really make a </a:t>
            </a:r>
            <a:r>
              <a:rPr lang="en-GB" sz="2400" b="1" dirty="0" smtClean="0"/>
              <a:t>difference</a:t>
            </a:r>
          </a:p>
          <a:p>
            <a:endParaRPr lang="en-GB" sz="2400" b="1" dirty="0"/>
          </a:p>
          <a:p>
            <a:r>
              <a:rPr lang="en-GB" sz="2800" b="1" dirty="0" smtClean="0">
                <a:solidFill>
                  <a:srgbClr val="FF0000"/>
                </a:solidFill>
              </a:rPr>
              <a:t>Is </a:t>
            </a:r>
            <a:r>
              <a:rPr lang="en-GB" sz="2800" b="1" dirty="0">
                <a:solidFill>
                  <a:srgbClr val="FF0000"/>
                </a:solidFill>
              </a:rPr>
              <a:t>s</a:t>
            </a:r>
            <a:r>
              <a:rPr lang="en-GB" sz="2800" b="1" dirty="0" smtClean="0">
                <a:solidFill>
                  <a:srgbClr val="FF0000"/>
                </a:solidFill>
              </a:rPr>
              <a:t>hale gas is worse than coal?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3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1"/>
            <a:ext cx="2736304" cy="4156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880" y="404664"/>
            <a:ext cx="49685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Cathles</a:t>
            </a:r>
            <a:r>
              <a:rPr lang="en-GB" dirty="0" smtClean="0"/>
              <a:t> et al. 2012  (</a:t>
            </a:r>
            <a:r>
              <a:rPr lang="en-GB" dirty="0"/>
              <a:t>Cornell </a:t>
            </a:r>
            <a:r>
              <a:rPr lang="en-GB" dirty="0" err="1" smtClean="0"/>
              <a:t>Uni</a:t>
            </a:r>
            <a:r>
              <a:rPr lang="en-GB" dirty="0" smtClean="0"/>
              <a:t>) rebuttal</a:t>
            </a:r>
          </a:p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H</a:t>
            </a:r>
            <a:r>
              <a:rPr lang="en-GB" dirty="0" smtClean="0">
                <a:solidFill>
                  <a:srgbClr val="FF0000"/>
                </a:solidFill>
              </a:rPr>
              <a:t>igh </a:t>
            </a:r>
            <a:r>
              <a:rPr lang="en-GB" dirty="0">
                <a:solidFill>
                  <a:srgbClr val="FF0000"/>
                </a:solidFill>
              </a:rPr>
              <a:t>leakage rates </a:t>
            </a:r>
            <a:r>
              <a:rPr lang="en-GB" dirty="0" smtClean="0">
                <a:solidFill>
                  <a:srgbClr val="FF0000"/>
                </a:solidFill>
              </a:rPr>
              <a:t>of Howarth unrepresentative?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 smtClean="0"/>
              <a:t>(ten </a:t>
            </a:r>
            <a:r>
              <a:rPr lang="en-GB" dirty="0"/>
              <a:t>tests of wells drilled into the Haynesville </a:t>
            </a:r>
            <a:r>
              <a:rPr lang="en-GB" dirty="0" smtClean="0"/>
              <a:t>shale)</a:t>
            </a:r>
            <a:endParaRPr lang="en-GB" dirty="0" smtClean="0">
              <a:solidFill>
                <a:srgbClr val="FF0000"/>
              </a:solidFill>
            </a:endParaRPr>
          </a:p>
          <a:p>
            <a:endParaRPr lang="en-GB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288643"/>
              </p:ext>
            </p:extLst>
          </p:nvPr>
        </p:nvGraphicFramePr>
        <p:xfrm>
          <a:off x="755576" y="2492896"/>
          <a:ext cx="8187193" cy="41764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5954"/>
                <a:gridCol w="1349537"/>
                <a:gridCol w="4291702"/>
              </a:tblGrid>
              <a:tr h="9857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Source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(mainly scientific papers and reports)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Shale layer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Volume of Gas released during flowback (thousands of cubic metres per well)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4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Jiang</a:t>
                      </a:r>
                      <a:endParaRPr lang="en-GB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Marcellus</a:t>
                      </a:r>
                      <a:endParaRPr lang="en-GB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603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4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Howarth</a:t>
                      </a:r>
                      <a:endParaRPr lang="en-GB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Haynesville</a:t>
                      </a:r>
                      <a:endParaRPr lang="en-GB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6800</a:t>
                      </a:r>
                      <a:endParaRPr lang="en-GB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4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Howarth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Barnett</a:t>
                      </a:r>
                      <a:endParaRPr lang="en-GB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370</a:t>
                      </a:r>
                      <a:endParaRPr lang="en-GB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4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EPA</a:t>
                      </a:r>
                      <a:endParaRPr lang="en-GB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Various</a:t>
                      </a:r>
                      <a:endParaRPr lang="en-GB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260</a:t>
                      </a:r>
                      <a:endParaRPr lang="en-GB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4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O’Sullivan and Paltsev</a:t>
                      </a:r>
                      <a:endParaRPr lang="en-GB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Haynesville</a:t>
                      </a:r>
                      <a:endParaRPr lang="en-GB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1180</a:t>
                      </a:r>
                      <a:endParaRPr lang="en-GB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4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O’Sullivan and </a:t>
                      </a:r>
                      <a:r>
                        <a:rPr lang="en-GB" sz="1200" dirty="0" err="1">
                          <a:effectLst/>
                        </a:rPr>
                        <a:t>Paltsev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Barnett</a:t>
                      </a:r>
                      <a:endParaRPr lang="en-GB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273</a:t>
                      </a:r>
                      <a:endParaRPr lang="en-GB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4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O’Sullivan and Paltsev</a:t>
                      </a:r>
                      <a:endParaRPr lang="en-GB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Fayetteville</a:t>
                      </a:r>
                      <a:endParaRPr lang="en-GB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296</a:t>
                      </a:r>
                      <a:endParaRPr lang="en-GB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4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O’Sullivan and Paltsev</a:t>
                      </a:r>
                      <a:endParaRPr lang="en-GB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Marcellus</a:t>
                      </a:r>
                      <a:endParaRPr lang="en-GB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405</a:t>
                      </a:r>
                      <a:endParaRPr lang="en-GB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4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O’Sullivan and Paltsev</a:t>
                      </a:r>
                      <a:endParaRPr lang="en-GB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Woodford</a:t>
                      </a:r>
                      <a:endParaRPr lang="en-GB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487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060464" y="6488668"/>
            <a:ext cx="3083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from McKay and Stone (2013).</a:t>
            </a:r>
            <a:endParaRPr lang="en-GB" dirty="0"/>
          </a:p>
        </p:txBody>
      </p:sp>
      <p:sp>
        <p:nvSpPr>
          <p:cNvPr id="9" name="Oval 8"/>
          <p:cNvSpPr/>
          <p:nvPr/>
        </p:nvSpPr>
        <p:spPr>
          <a:xfrm>
            <a:off x="6300192" y="3861048"/>
            <a:ext cx="881409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39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racks in a bridge on Lytham Road, Blackpoo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1896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707904" y="83671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200" dirty="0" smtClean="0">
                <a:solidFill>
                  <a:srgbClr val="FFFF00"/>
                </a:solidFill>
                <a:latin typeface="+mn-lt"/>
              </a:rPr>
              <a:t>Cracks in a bridge from earthquakes caused by fracking</a:t>
            </a:r>
            <a:endParaRPr lang="en-GB" sz="32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27784" y="429309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200" dirty="0" smtClean="0">
                <a:solidFill>
                  <a:srgbClr val="FFFF00"/>
                </a:solidFill>
                <a:latin typeface="+mn-lt"/>
              </a:rPr>
              <a:t>…or cracks that were already there</a:t>
            </a:r>
            <a:endParaRPr lang="en-GB" sz="32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60328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800" b="1" dirty="0" smtClean="0">
                <a:latin typeface="+mj-lt"/>
              </a:rPr>
              <a:t>Fact?</a:t>
            </a:r>
            <a:endParaRPr lang="en-GB" sz="28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640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35"/>
    </mc:Choice>
    <mc:Fallback xmlns="">
      <p:transition spd="slow" advTm="42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7521"/>
            <a:ext cx="2773988" cy="3675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18714" y="271180"/>
            <a:ext cx="41044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Allen et al. 2014 (</a:t>
            </a:r>
            <a:r>
              <a:rPr lang="en-GB" dirty="0" err="1" smtClean="0"/>
              <a:t>Uni</a:t>
            </a:r>
            <a:r>
              <a:rPr lang="en-GB" dirty="0" smtClean="0"/>
              <a:t> Texas)</a:t>
            </a:r>
          </a:p>
          <a:p>
            <a:endParaRPr lang="en-GB" dirty="0"/>
          </a:p>
          <a:p>
            <a:r>
              <a:rPr lang="en-GB" dirty="0" smtClean="0"/>
              <a:t>Direct </a:t>
            </a:r>
            <a:r>
              <a:rPr lang="en-GB" dirty="0"/>
              <a:t>measurement of 190 shale gas sites all over the US 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leakage </a:t>
            </a:r>
            <a:r>
              <a:rPr lang="en-GB" dirty="0"/>
              <a:t>rate is about </a:t>
            </a:r>
            <a:r>
              <a:rPr lang="en-GB" dirty="0">
                <a:solidFill>
                  <a:srgbClr val="FF0000"/>
                </a:solidFill>
              </a:rPr>
              <a:t>half of one percent </a:t>
            </a:r>
            <a:r>
              <a:rPr lang="en-GB" dirty="0"/>
              <a:t>of gas production, 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much </a:t>
            </a:r>
            <a:r>
              <a:rPr lang="en-GB" dirty="0"/>
              <a:t>less than the 3 to 8% estimated by </a:t>
            </a:r>
            <a:r>
              <a:rPr lang="en-GB" dirty="0" smtClean="0"/>
              <a:t>Howarth</a:t>
            </a:r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528513" y="5661248"/>
            <a:ext cx="7715895" cy="79208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2" descr="C:\Users\mhste\Desktop\derrick.jpg"/>
          <p:cNvPicPr>
            <a:picLocks noChangeAspect="1" noChangeArrowheads="1"/>
          </p:cNvPicPr>
          <p:nvPr/>
        </p:nvPicPr>
        <p:blipFill>
          <a:blip r:embed="rId3" cstate="print"/>
          <a:srcRect t="36212" b="8689"/>
          <a:stretch>
            <a:fillRect/>
          </a:stretch>
        </p:blipFill>
        <p:spPr bwMode="auto">
          <a:xfrm>
            <a:off x="4278037" y="5347572"/>
            <a:ext cx="398188" cy="307666"/>
          </a:xfrm>
          <a:prstGeom prst="rect">
            <a:avLst/>
          </a:prstGeom>
          <a:noFill/>
        </p:spPr>
      </p:pic>
      <p:sp>
        <p:nvSpPr>
          <p:cNvPr id="7" name="Freeform 6"/>
          <p:cNvSpPr/>
          <p:nvPr/>
        </p:nvSpPr>
        <p:spPr>
          <a:xfrm flipV="1">
            <a:off x="4477131" y="5482846"/>
            <a:ext cx="931827" cy="1186513"/>
          </a:xfrm>
          <a:custGeom>
            <a:avLst/>
            <a:gdLst>
              <a:gd name="connsiteX0" fmla="*/ 0 w 2544896"/>
              <a:gd name="connsiteY0" fmla="*/ 0 h 2732183"/>
              <a:gd name="connsiteX1" fmla="*/ 0 w 2544896"/>
              <a:gd name="connsiteY1" fmla="*/ 2401677 h 2732183"/>
              <a:gd name="connsiteX2" fmla="*/ 11017 w 2544896"/>
              <a:gd name="connsiteY2" fmla="*/ 2577947 h 2732183"/>
              <a:gd name="connsiteX3" fmla="*/ 121185 w 2544896"/>
              <a:gd name="connsiteY3" fmla="*/ 2688116 h 2732183"/>
              <a:gd name="connsiteX4" fmla="*/ 264405 w 2544896"/>
              <a:gd name="connsiteY4" fmla="*/ 2732183 h 2732183"/>
              <a:gd name="connsiteX5" fmla="*/ 506776 w 2544896"/>
              <a:gd name="connsiteY5" fmla="*/ 2732183 h 2732183"/>
              <a:gd name="connsiteX6" fmla="*/ 2544896 w 2544896"/>
              <a:gd name="connsiteY6" fmla="*/ 2732183 h 273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4896" h="2732183">
                <a:moveTo>
                  <a:pt x="0" y="0"/>
                </a:moveTo>
                <a:lnTo>
                  <a:pt x="0" y="2401677"/>
                </a:lnTo>
                <a:lnTo>
                  <a:pt x="11017" y="2577947"/>
                </a:lnTo>
                <a:lnTo>
                  <a:pt x="121185" y="2688116"/>
                </a:lnTo>
                <a:lnTo>
                  <a:pt x="264405" y="2732183"/>
                </a:lnTo>
                <a:lnTo>
                  <a:pt x="506776" y="2732183"/>
                </a:lnTo>
                <a:lnTo>
                  <a:pt x="2544896" y="2732183"/>
                </a:ln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5408958" y="5329016"/>
            <a:ext cx="773914" cy="307666"/>
          </a:xfrm>
          <a:prstGeom prst="round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5251706" y="5240049"/>
            <a:ext cx="1245673" cy="149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 rot="11838815" flipV="1">
            <a:off x="5351956" y="5074719"/>
            <a:ext cx="374574" cy="360560"/>
          </a:xfrm>
          <a:custGeom>
            <a:avLst/>
            <a:gdLst>
              <a:gd name="connsiteX0" fmla="*/ 374574 w 374574"/>
              <a:gd name="connsiteY0" fmla="*/ 0 h 683046"/>
              <a:gd name="connsiteX1" fmla="*/ 253388 w 374574"/>
              <a:gd name="connsiteY1" fmla="*/ 22033 h 683046"/>
              <a:gd name="connsiteX2" fmla="*/ 220338 w 374574"/>
              <a:gd name="connsiteY2" fmla="*/ 33050 h 683046"/>
              <a:gd name="connsiteX3" fmla="*/ 220338 w 374574"/>
              <a:gd name="connsiteY3" fmla="*/ 176270 h 683046"/>
              <a:gd name="connsiteX4" fmla="*/ 264405 w 374574"/>
              <a:gd name="connsiteY4" fmla="*/ 198303 h 683046"/>
              <a:gd name="connsiteX5" fmla="*/ 319489 w 374574"/>
              <a:gd name="connsiteY5" fmla="*/ 286438 h 683046"/>
              <a:gd name="connsiteX6" fmla="*/ 308473 w 374574"/>
              <a:gd name="connsiteY6" fmla="*/ 374573 h 683046"/>
              <a:gd name="connsiteX7" fmla="*/ 264405 w 374574"/>
              <a:gd name="connsiteY7" fmla="*/ 407624 h 683046"/>
              <a:gd name="connsiteX8" fmla="*/ 198304 w 374574"/>
              <a:gd name="connsiteY8" fmla="*/ 429658 h 683046"/>
              <a:gd name="connsiteX9" fmla="*/ 55085 w 374574"/>
              <a:gd name="connsiteY9" fmla="*/ 451691 h 683046"/>
              <a:gd name="connsiteX10" fmla="*/ 66101 w 374574"/>
              <a:gd name="connsiteY10" fmla="*/ 550843 h 683046"/>
              <a:gd name="connsiteX11" fmla="*/ 66101 w 374574"/>
              <a:gd name="connsiteY11" fmla="*/ 638978 h 683046"/>
              <a:gd name="connsiteX12" fmla="*/ 0 w 374574"/>
              <a:gd name="connsiteY12" fmla="*/ 683046 h 68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4574" h="683046">
                <a:moveTo>
                  <a:pt x="374574" y="0"/>
                </a:moveTo>
                <a:cubicBezTo>
                  <a:pt x="345125" y="4908"/>
                  <a:pt x="284169" y="14338"/>
                  <a:pt x="253388" y="22033"/>
                </a:cubicBezTo>
                <a:cubicBezTo>
                  <a:pt x="242122" y="24849"/>
                  <a:pt x="231355" y="29378"/>
                  <a:pt x="220338" y="33050"/>
                </a:cubicBezTo>
                <a:cubicBezTo>
                  <a:pt x="200821" y="91601"/>
                  <a:pt x="179295" y="114705"/>
                  <a:pt x="220338" y="176270"/>
                </a:cubicBezTo>
                <a:cubicBezTo>
                  <a:pt x="229448" y="189935"/>
                  <a:pt x="249716" y="190959"/>
                  <a:pt x="264405" y="198303"/>
                </a:cubicBezTo>
                <a:cubicBezTo>
                  <a:pt x="275608" y="213240"/>
                  <a:pt x="317599" y="263753"/>
                  <a:pt x="319489" y="286438"/>
                </a:cubicBezTo>
                <a:cubicBezTo>
                  <a:pt x="321948" y="315943"/>
                  <a:pt x="320724" y="347620"/>
                  <a:pt x="308473" y="374573"/>
                </a:cubicBezTo>
                <a:cubicBezTo>
                  <a:pt x="300875" y="391289"/>
                  <a:pt x="280828" y="399412"/>
                  <a:pt x="264405" y="407624"/>
                </a:cubicBezTo>
                <a:cubicBezTo>
                  <a:pt x="243631" y="418011"/>
                  <a:pt x="220338" y="422314"/>
                  <a:pt x="198304" y="429658"/>
                </a:cubicBezTo>
                <a:cubicBezTo>
                  <a:pt x="130248" y="452343"/>
                  <a:pt x="176786" y="439521"/>
                  <a:pt x="55085" y="451691"/>
                </a:cubicBezTo>
                <a:cubicBezTo>
                  <a:pt x="58757" y="484742"/>
                  <a:pt x="60634" y="518041"/>
                  <a:pt x="66101" y="550843"/>
                </a:cubicBezTo>
                <a:cubicBezTo>
                  <a:pt x="71861" y="585406"/>
                  <a:pt x="97419" y="598712"/>
                  <a:pt x="66101" y="638978"/>
                </a:cubicBezTo>
                <a:cubicBezTo>
                  <a:pt x="49843" y="659881"/>
                  <a:pt x="0" y="683046"/>
                  <a:pt x="0" y="683046"/>
                </a:cubicBezTo>
              </a:path>
            </a:pathLst>
          </a:custGeom>
          <a:ln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 10"/>
          <p:cNvSpPr/>
          <p:nvPr/>
        </p:nvSpPr>
        <p:spPr>
          <a:xfrm rot="11838815" flipH="1" flipV="1">
            <a:off x="5741981" y="5090371"/>
            <a:ext cx="269395" cy="360560"/>
          </a:xfrm>
          <a:custGeom>
            <a:avLst/>
            <a:gdLst>
              <a:gd name="connsiteX0" fmla="*/ 374574 w 374574"/>
              <a:gd name="connsiteY0" fmla="*/ 0 h 683046"/>
              <a:gd name="connsiteX1" fmla="*/ 253388 w 374574"/>
              <a:gd name="connsiteY1" fmla="*/ 22033 h 683046"/>
              <a:gd name="connsiteX2" fmla="*/ 220338 w 374574"/>
              <a:gd name="connsiteY2" fmla="*/ 33050 h 683046"/>
              <a:gd name="connsiteX3" fmla="*/ 220338 w 374574"/>
              <a:gd name="connsiteY3" fmla="*/ 176270 h 683046"/>
              <a:gd name="connsiteX4" fmla="*/ 264405 w 374574"/>
              <a:gd name="connsiteY4" fmla="*/ 198303 h 683046"/>
              <a:gd name="connsiteX5" fmla="*/ 319489 w 374574"/>
              <a:gd name="connsiteY5" fmla="*/ 286438 h 683046"/>
              <a:gd name="connsiteX6" fmla="*/ 308473 w 374574"/>
              <a:gd name="connsiteY6" fmla="*/ 374573 h 683046"/>
              <a:gd name="connsiteX7" fmla="*/ 264405 w 374574"/>
              <a:gd name="connsiteY7" fmla="*/ 407624 h 683046"/>
              <a:gd name="connsiteX8" fmla="*/ 198304 w 374574"/>
              <a:gd name="connsiteY8" fmla="*/ 429658 h 683046"/>
              <a:gd name="connsiteX9" fmla="*/ 55085 w 374574"/>
              <a:gd name="connsiteY9" fmla="*/ 451691 h 683046"/>
              <a:gd name="connsiteX10" fmla="*/ 66101 w 374574"/>
              <a:gd name="connsiteY10" fmla="*/ 550843 h 683046"/>
              <a:gd name="connsiteX11" fmla="*/ 66101 w 374574"/>
              <a:gd name="connsiteY11" fmla="*/ 638978 h 683046"/>
              <a:gd name="connsiteX12" fmla="*/ 0 w 374574"/>
              <a:gd name="connsiteY12" fmla="*/ 683046 h 68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4574" h="683046">
                <a:moveTo>
                  <a:pt x="374574" y="0"/>
                </a:moveTo>
                <a:cubicBezTo>
                  <a:pt x="345125" y="4908"/>
                  <a:pt x="284169" y="14338"/>
                  <a:pt x="253388" y="22033"/>
                </a:cubicBezTo>
                <a:cubicBezTo>
                  <a:pt x="242122" y="24849"/>
                  <a:pt x="231355" y="29378"/>
                  <a:pt x="220338" y="33050"/>
                </a:cubicBezTo>
                <a:cubicBezTo>
                  <a:pt x="200821" y="91601"/>
                  <a:pt x="179295" y="114705"/>
                  <a:pt x="220338" y="176270"/>
                </a:cubicBezTo>
                <a:cubicBezTo>
                  <a:pt x="229448" y="189935"/>
                  <a:pt x="249716" y="190959"/>
                  <a:pt x="264405" y="198303"/>
                </a:cubicBezTo>
                <a:cubicBezTo>
                  <a:pt x="275608" y="213240"/>
                  <a:pt x="317599" y="263753"/>
                  <a:pt x="319489" y="286438"/>
                </a:cubicBezTo>
                <a:cubicBezTo>
                  <a:pt x="321948" y="315943"/>
                  <a:pt x="320724" y="347620"/>
                  <a:pt x="308473" y="374573"/>
                </a:cubicBezTo>
                <a:cubicBezTo>
                  <a:pt x="300875" y="391289"/>
                  <a:pt x="280828" y="399412"/>
                  <a:pt x="264405" y="407624"/>
                </a:cubicBezTo>
                <a:cubicBezTo>
                  <a:pt x="243631" y="418011"/>
                  <a:pt x="220338" y="422314"/>
                  <a:pt x="198304" y="429658"/>
                </a:cubicBezTo>
                <a:cubicBezTo>
                  <a:pt x="130248" y="452343"/>
                  <a:pt x="176786" y="439521"/>
                  <a:pt x="55085" y="451691"/>
                </a:cubicBezTo>
                <a:cubicBezTo>
                  <a:pt x="58757" y="484742"/>
                  <a:pt x="60634" y="518041"/>
                  <a:pt x="66101" y="550843"/>
                </a:cubicBezTo>
                <a:cubicBezTo>
                  <a:pt x="71861" y="585406"/>
                  <a:pt x="97419" y="598712"/>
                  <a:pt x="66101" y="638978"/>
                </a:cubicBezTo>
                <a:cubicBezTo>
                  <a:pt x="49843" y="659881"/>
                  <a:pt x="0" y="683046"/>
                  <a:pt x="0" y="683046"/>
                </a:cubicBezTo>
              </a:path>
            </a:pathLst>
          </a:custGeom>
          <a:ln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 12"/>
          <p:cNvSpPr/>
          <p:nvPr/>
        </p:nvSpPr>
        <p:spPr>
          <a:xfrm rot="11838815" flipV="1">
            <a:off x="4057393" y="5318220"/>
            <a:ext cx="374574" cy="360560"/>
          </a:xfrm>
          <a:custGeom>
            <a:avLst/>
            <a:gdLst>
              <a:gd name="connsiteX0" fmla="*/ 374574 w 374574"/>
              <a:gd name="connsiteY0" fmla="*/ 0 h 683046"/>
              <a:gd name="connsiteX1" fmla="*/ 253388 w 374574"/>
              <a:gd name="connsiteY1" fmla="*/ 22033 h 683046"/>
              <a:gd name="connsiteX2" fmla="*/ 220338 w 374574"/>
              <a:gd name="connsiteY2" fmla="*/ 33050 h 683046"/>
              <a:gd name="connsiteX3" fmla="*/ 220338 w 374574"/>
              <a:gd name="connsiteY3" fmla="*/ 176270 h 683046"/>
              <a:gd name="connsiteX4" fmla="*/ 264405 w 374574"/>
              <a:gd name="connsiteY4" fmla="*/ 198303 h 683046"/>
              <a:gd name="connsiteX5" fmla="*/ 319489 w 374574"/>
              <a:gd name="connsiteY5" fmla="*/ 286438 h 683046"/>
              <a:gd name="connsiteX6" fmla="*/ 308473 w 374574"/>
              <a:gd name="connsiteY6" fmla="*/ 374573 h 683046"/>
              <a:gd name="connsiteX7" fmla="*/ 264405 w 374574"/>
              <a:gd name="connsiteY7" fmla="*/ 407624 h 683046"/>
              <a:gd name="connsiteX8" fmla="*/ 198304 w 374574"/>
              <a:gd name="connsiteY8" fmla="*/ 429658 h 683046"/>
              <a:gd name="connsiteX9" fmla="*/ 55085 w 374574"/>
              <a:gd name="connsiteY9" fmla="*/ 451691 h 683046"/>
              <a:gd name="connsiteX10" fmla="*/ 66101 w 374574"/>
              <a:gd name="connsiteY10" fmla="*/ 550843 h 683046"/>
              <a:gd name="connsiteX11" fmla="*/ 66101 w 374574"/>
              <a:gd name="connsiteY11" fmla="*/ 638978 h 683046"/>
              <a:gd name="connsiteX12" fmla="*/ 0 w 374574"/>
              <a:gd name="connsiteY12" fmla="*/ 683046 h 68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4574" h="683046">
                <a:moveTo>
                  <a:pt x="374574" y="0"/>
                </a:moveTo>
                <a:cubicBezTo>
                  <a:pt x="345125" y="4908"/>
                  <a:pt x="284169" y="14338"/>
                  <a:pt x="253388" y="22033"/>
                </a:cubicBezTo>
                <a:cubicBezTo>
                  <a:pt x="242122" y="24849"/>
                  <a:pt x="231355" y="29378"/>
                  <a:pt x="220338" y="33050"/>
                </a:cubicBezTo>
                <a:cubicBezTo>
                  <a:pt x="200821" y="91601"/>
                  <a:pt x="179295" y="114705"/>
                  <a:pt x="220338" y="176270"/>
                </a:cubicBezTo>
                <a:cubicBezTo>
                  <a:pt x="229448" y="189935"/>
                  <a:pt x="249716" y="190959"/>
                  <a:pt x="264405" y="198303"/>
                </a:cubicBezTo>
                <a:cubicBezTo>
                  <a:pt x="275608" y="213240"/>
                  <a:pt x="317599" y="263753"/>
                  <a:pt x="319489" y="286438"/>
                </a:cubicBezTo>
                <a:cubicBezTo>
                  <a:pt x="321948" y="315943"/>
                  <a:pt x="320724" y="347620"/>
                  <a:pt x="308473" y="374573"/>
                </a:cubicBezTo>
                <a:cubicBezTo>
                  <a:pt x="300875" y="391289"/>
                  <a:pt x="280828" y="399412"/>
                  <a:pt x="264405" y="407624"/>
                </a:cubicBezTo>
                <a:cubicBezTo>
                  <a:pt x="243631" y="418011"/>
                  <a:pt x="220338" y="422314"/>
                  <a:pt x="198304" y="429658"/>
                </a:cubicBezTo>
                <a:cubicBezTo>
                  <a:pt x="130248" y="452343"/>
                  <a:pt x="176786" y="439521"/>
                  <a:pt x="55085" y="451691"/>
                </a:cubicBezTo>
                <a:cubicBezTo>
                  <a:pt x="58757" y="484742"/>
                  <a:pt x="60634" y="518041"/>
                  <a:pt x="66101" y="550843"/>
                </a:cubicBezTo>
                <a:cubicBezTo>
                  <a:pt x="71861" y="585406"/>
                  <a:pt x="97419" y="598712"/>
                  <a:pt x="66101" y="638978"/>
                </a:cubicBezTo>
                <a:cubicBezTo>
                  <a:pt x="49843" y="659881"/>
                  <a:pt x="0" y="683046"/>
                  <a:pt x="0" y="683046"/>
                </a:cubicBezTo>
              </a:path>
            </a:pathLst>
          </a:custGeom>
          <a:ln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13"/>
          <p:cNvSpPr/>
          <p:nvPr/>
        </p:nvSpPr>
        <p:spPr>
          <a:xfrm rot="11838815" flipH="1" flipV="1">
            <a:off x="4583544" y="5286916"/>
            <a:ext cx="269395" cy="360560"/>
          </a:xfrm>
          <a:custGeom>
            <a:avLst/>
            <a:gdLst>
              <a:gd name="connsiteX0" fmla="*/ 374574 w 374574"/>
              <a:gd name="connsiteY0" fmla="*/ 0 h 683046"/>
              <a:gd name="connsiteX1" fmla="*/ 253388 w 374574"/>
              <a:gd name="connsiteY1" fmla="*/ 22033 h 683046"/>
              <a:gd name="connsiteX2" fmla="*/ 220338 w 374574"/>
              <a:gd name="connsiteY2" fmla="*/ 33050 h 683046"/>
              <a:gd name="connsiteX3" fmla="*/ 220338 w 374574"/>
              <a:gd name="connsiteY3" fmla="*/ 176270 h 683046"/>
              <a:gd name="connsiteX4" fmla="*/ 264405 w 374574"/>
              <a:gd name="connsiteY4" fmla="*/ 198303 h 683046"/>
              <a:gd name="connsiteX5" fmla="*/ 319489 w 374574"/>
              <a:gd name="connsiteY5" fmla="*/ 286438 h 683046"/>
              <a:gd name="connsiteX6" fmla="*/ 308473 w 374574"/>
              <a:gd name="connsiteY6" fmla="*/ 374573 h 683046"/>
              <a:gd name="connsiteX7" fmla="*/ 264405 w 374574"/>
              <a:gd name="connsiteY7" fmla="*/ 407624 h 683046"/>
              <a:gd name="connsiteX8" fmla="*/ 198304 w 374574"/>
              <a:gd name="connsiteY8" fmla="*/ 429658 h 683046"/>
              <a:gd name="connsiteX9" fmla="*/ 55085 w 374574"/>
              <a:gd name="connsiteY9" fmla="*/ 451691 h 683046"/>
              <a:gd name="connsiteX10" fmla="*/ 66101 w 374574"/>
              <a:gd name="connsiteY10" fmla="*/ 550843 h 683046"/>
              <a:gd name="connsiteX11" fmla="*/ 66101 w 374574"/>
              <a:gd name="connsiteY11" fmla="*/ 638978 h 683046"/>
              <a:gd name="connsiteX12" fmla="*/ 0 w 374574"/>
              <a:gd name="connsiteY12" fmla="*/ 683046 h 68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4574" h="683046">
                <a:moveTo>
                  <a:pt x="374574" y="0"/>
                </a:moveTo>
                <a:cubicBezTo>
                  <a:pt x="345125" y="4908"/>
                  <a:pt x="284169" y="14338"/>
                  <a:pt x="253388" y="22033"/>
                </a:cubicBezTo>
                <a:cubicBezTo>
                  <a:pt x="242122" y="24849"/>
                  <a:pt x="231355" y="29378"/>
                  <a:pt x="220338" y="33050"/>
                </a:cubicBezTo>
                <a:cubicBezTo>
                  <a:pt x="200821" y="91601"/>
                  <a:pt x="179295" y="114705"/>
                  <a:pt x="220338" y="176270"/>
                </a:cubicBezTo>
                <a:cubicBezTo>
                  <a:pt x="229448" y="189935"/>
                  <a:pt x="249716" y="190959"/>
                  <a:pt x="264405" y="198303"/>
                </a:cubicBezTo>
                <a:cubicBezTo>
                  <a:pt x="275608" y="213240"/>
                  <a:pt x="317599" y="263753"/>
                  <a:pt x="319489" y="286438"/>
                </a:cubicBezTo>
                <a:cubicBezTo>
                  <a:pt x="321948" y="315943"/>
                  <a:pt x="320724" y="347620"/>
                  <a:pt x="308473" y="374573"/>
                </a:cubicBezTo>
                <a:cubicBezTo>
                  <a:pt x="300875" y="391289"/>
                  <a:pt x="280828" y="399412"/>
                  <a:pt x="264405" y="407624"/>
                </a:cubicBezTo>
                <a:cubicBezTo>
                  <a:pt x="243631" y="418011"/>
                  <a:pt x="220338" y="422314"/>
                  <a:pt x="198304" y="429658"/>
                </a:cubicBezTo>
                <a:cubicBezTo>
                  <a:pt x="130248" y="452343"/>
                  <a:pt x="176786" y="439521"/>
                  <a:pt x="55085" y="451691"/>
                </a:cubicBezTo>
                <a:cubicBezTo>
                  <a:pt x="58757" y="484742"/>
                  <a:pt x="60634" y="518041"/>
                  <a:pt x="66101" y="550843"/>
                </a:cubicBezTo>
                <a:cubicBezTo>
                  <a:pt x="71861" y="585406"/>
                  <a:pt x="97419" y="598712"/>
                  <a:pt x="66101" y="638978"/>
                </a:cubicBezTo>
                <a:cubicBezTo>
                  <a:pt x="49843" y="659881"/>
                  <a:pt x="0" y="683046"/>
                  <a:pt x="0" y="683046"/>
                </a:cubicBezTo>
              </a:path>
            </a:pathLst>
          </a:custGeom>
          <a:ln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6" descr="http://t3.gstatic.com/images?q=tbn:ANd9GcQ1atWp4L7Ih-U6VE82SZlY75hTyNlijLIv20gMtVpBq1HQrHGv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3"/>
          <a:stretch/>
        </p:blipFill>
        <p:spPr bwMode="auto">
          <a:xfrm>
            <a:off x="1160867" y="5242707"/>
            <a:ext cx="405016" cy="41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t3.gstatic.com/images?q=tbn:ANd9GcQ1atWp4L7Ih-U6VE82SZlY75hTyNlijLIv20gMtVpBq1HQrHGv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3"/>
          <a:stretch/>
        </p:blipFill>
        <p:spPr bwMode="auto">
          <a:xfrm>
            <a:off x="1706006" y="5240049"/>
            <a:ext cx="405016" cy="41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t3.gstatic.com/images?q=tbn:ANd9GcQ1atWp4L7Ih-U6VE82SZlY75hTyNlijLIv20gMtVpBq1HQrHGv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3"/>
          <a:stretch/>
        </p:blipFill>
        <p:spPr bwMode="auto">
          <a:xfrm>
            <a:off x="2112689" y="5247419"/>
            <a:ext cx="405016" cy="41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71333" y="4156950"/>
            <a:ext cx="14623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Howarth et al</a:t>
            </a:r>
          </a:p>
          <a:p>
            <a:pPr algn="ctr"/>
            <a:r>
              <a:rPr lang="en-GB" dirty="0" smtClean="0"/>
              <a:t>3 </a:t>
            </a:r>
            <a:r>
              <a:rPr lang="en-GB" dirty="0"/>
              <a:t>to 8%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39243" y="4155187"/>
            <a:ext cx="11741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Allen et al </a:t>
            </a:r>
            <a:endParaRPr lang="en-GB" dirty="0" smtClean="0"/>
          </a:p>
          <a:p>
            <a:pPr algn="ctr"/>
            <a:r>
              <a:rPr lang="en-GB" dirty="0" smtClean="0"/>
              <a:t>&lt;0.5%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920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135895" cy="5460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6016" y="1484784"/>
            <a:ext cx="38164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Howard (2015)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Allen </a:t>
            </a:r>
            <a:r>
              <a:rPr lang="en-GB" sz="2400" dirty="0"/>
              <a:t>et al. 2014 </a:t>
            </a:r>
            <a:r>
              <a:rPr lang="en-GB" sz="2400" dirty="0" smtClean="0"/>
              <a:t>underestimated emissions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They used </a:t>
            </a:r>
            <a:r>
              <a:rPr lang="en-GB" sz="2400" dirty="0"/>
              <a:t>the Bacharach Hi- Flow® Sampler </a:t>
            </a:r>
            <a:r>
              <a:rPr lang="en-GB" sz="2400" dirty="0" smtClean="0"/>
              <a:t>which </a:t>
            </a:r>
            <a:r>
              <a:rPr lang="en-GB" sz="2400" dirty="0"/>
              <a:t>in previous studies has been shown to exhibit sensor </a:t>
            </a:r>
            <a:r>
              <a:rPr lang="en-GB" sz="2400" dirty="0" smtClean="0"/>
              <a:t>failures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The </a:t>
            </a:r>
            <a:r>
              <a:rPr lang="en-GB" sz="2400" dirty="0"/>
              <a:t>BHFS measurements at these sites were too low by factors of three to five</a:t>
            </a:r>
          </a:p>
        </p:txBody>
      </p:sp>
    </p:spTree>
    <p:extLst>
      <p:ext uri="{BB962C8B-B14F-4D97-AF65-F5344CB8AC3E}">
        <p14:creationId xmlns:p14="http://schemas.microsoft.com/office/powerpoint/2010/main" val="91068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19" y="1422389"/>
            <a:ext cx="6836178" cy="3748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9992" y="140868"/>
            <a:ext cx="3382267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Yes, in Pennsylvania, but in a small number of 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Fracking doesn't seem to cause it directly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Other areas of the USA don’t seem to be affected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It </a:t>
            </a:r>
            <a:r>
              <a:rPr lang="en-GB" dirty="0"/>
              <a:t>might be to do with the cement completion of the </a:t>
            </a:r>
            <a:r>
              <a:rPr lang="en-GB" dirty="0" smtClean="0"/>
              <a:t>well</a:t>
            </a:r>
            <a:endParaRPr lang="en-GB" dirty="0"/>
          </a:p>
        </p:txBody>
      </p:sp>
      <p:cxnSp>
        <p:nvCxnSpPr>
          <p:cNvPr id="5" name="Straight Arrow Connector 4"/>
          <p:cNvCxnSpPr>
            <a:stCxn id="3" idx="1"/>
          </p:cNvCxnSpPr>
          <p:nvPr/>
        </p:nvCxnSpPr>
        <p:spPr>
          <a:xfrm flipH="1">
            <a:off x="3395570" y="1295030"/>
            <a:ext cx="1104422" cy="14138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516216" y="5728404"/>
            <a:ext cx="165618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dirty="0" smtClean="0"/>
              <a:t>Jury’s out</a:t>
            </a:r>
          </a:p>
        </p:txBody>
      </p:sp>
      <p:cxnSp>
        <p:nvCxnSpPr>
          <p:cNvPr id="8" name="Straight Arrow Connector 7"/>
          <p:cNvCxnSpPr>
            <a:stCxn id="7" idx="0"/>
          </p:cNvCxnSpPr>
          <p:nvPr/>
        </p:nvCxnSpPr>
        <p:spPr>
          <a:xfrm flipH="1" flipV="1">
            <a:off x="6191126" y="4835542"/>
            <a:ext cx="1153182" cy="8928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800" y="118399"/>
            <a:ext cx="1303990" cy="1303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917" y="5477470"/>
            <a:ext cx="1303990" cy="1303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743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7"/>
            <a:ext cx="8229600" cy="3672408"/>
          </a:xfrm>
        </p:spPr>
        <p:txBody>
          <a:bodyPr>
            <a:normAutofit/>
          </a:bodyPr>
          <a:lstStyle/>
          <a:p>
            <a:r>
              <a:rPr lang="en-GB" sz="4000" dirty="0"/>
              <a:t>The </a:t>
            </a:r>
            <a:r>
              <a:rPr lang="en-GB" sz="4000" dirty="0" smtClean="0"/>
              <a:t>‘</a:t>
            </a:r>
            <a:r>
              <a:rPr lang="en-GB" sz="4000" smtClean="0"/>
              <a:t>science gauge’ </a:t>
            </a:r>
            <a:r>
              <a:rPr lang="en-GB" sz="4000" dirty="0"/>
              <a:t>can be applied to the contestable </a:t>
            </a:r>
            <a:r>
              <a:rPr lang="en-GB" sz="4000" dirty="0" smtClean="0"/>
              <a:t>issues in </a:t>
            </a:r>
            <a:r>
              <a:rPr lang="en-GB" sz="4000" dirty="0"/>
              <a:t>shale </a:t>
            </a:r>
            <a:r>
              <a:rPr lang="en-GB" sz="4000" dirty="0" smtClean="0"/>
              <a:t>gas</a:t>
            </a:r>
          </a:p>
          <a:p>
            <a:r>
              <a:rPr lang="en-GB" sz="4000" dirty="0" smtClean="0"/>
              <a:t>Science is important to society and not just big telescopes and synchrotrons!</a:t>
            </a:r>
          </a:p>
          <a:p>
            <a:pPr marL="0" indent="0">
              <a:buNone/>
            </a:pPr>
            <a:endParaRPr lang="en-GB" sz="4000" dirty="0"/>
          </a:p>
          <a:p>
            <a:endParaRPr lang="en-GB" sz="4000" dirty="0"/>
          </a:p>
        </p:txBody>
      </p:sp>
      <p:pic>
        <p:nvPicPr>
          <p:cNvPr id="5" name="Picture 3" descr="C:\MHSTE data\bgsksr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203" y="5443203"/>
            <a:ext cx="1414797" cy="141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64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hste\Desktop\97801280160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737001" cy="3368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7824" y="1268760"/>
            <a:ext cx="3745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New book out now</a:t>
            </a:r>
            <a:endParaRPr lang="en-GB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6286500" y="2780591"/>
            <a:ext cx="2857500" cy="2857500"/>
            <a:chOff x="5796136" y="713791"/>
            <a:chExt cx="2857500" cy="2857500"/>
          </a:xfrm>
        </p:grpSpPr>
        <p:pic>
          <p:nvPicPr>
            <p:cNvPr id="5" name="Picture 5" descr="https://encrypted-tbn3.gstatic.com/images?q=tbn:ANd9GcShFC6nGRq5_4nzj-EevL659TG5raRubA2rHl9E-PlCEa2qrlKz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713791"/>
              <a:ext cx="2857500" cy="285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522518" y="2907716"/>
              <a:ext cx="603050" cy="27699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200" b="1" dirty="0" smtClean="0">
                  <a:solidFill>
                    <a:schemeClr val="bg1"/>
                  </a:solidFill>
                  <a:latin typeface="+mn-lt"/>
                </a:rPr>
                <a:t>TRUE</a:t>
              </a:r>
              <a:endParaRPr lang="en-GB" sz="12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43101" y="2901366"/>
              <a:ext cx="562498" cy="27699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200" b="1" dirty="0" smtClean="0">
                  <a:solidFill>
                    <a:schemeClr val="bg1"/>
                  </a:solidFill>
                  <a:latin typeface="+mn-lt"/>
                </a:rPr>
                <a:t>FALSE</a:t>
              </a:r>
              <a:endParaRPr lang="en-GB" sz="12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25244"/>
            <a:ext cx="2960932" cy="3887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9512" y="4869160"/>
            <a:ext cx="3642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Free summary paper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10568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www.earthtimes.org/newsimage/congress_greenhouse_gases_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9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 descr="http://upload.wikimedia.org/wikipedia/commons/thumb/d/d8/StarSpangledBannerFlag.svg/1280px-StarSpangledBannerFlag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34" y="556063"/>
            <a:ext cx="302517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46276" y="548680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  <a:latin typeface="+mn-lt"/>
              </a:rPr>
              <a:t>2006 </a:t>
            </a:r>
            <a:r>
              <a:rPr lang="en-GB" sz="2400" dirty="0">
                <a:solidFill>
                  <a:srgbClr val="FFFF00"/>
                </a:solidFill>
                <a:latin typeface="+mn-lt"/>
              </a:rPr>
              <a:t>to </a:t>
            </a:r>
            <a:r>
              <a:rPr lang="en-GB" sz="2400" dirty="0" smtClean="0">
                <a:solidFill>
                  <a:srgbClr val="FFFF00"/>
                </a:solidFill>
                <a:latin typeface="+mn-lt"/>
              </a:rPr>
              <a:t>2011, CO2 </a:t>
            </a:r>
            <a:r>
              <a:rPr lang="en-GB" sz="2400" dirty="0">
                <a:solidFill>
                  <a:srgbClr val="FFFF00"/>
                </a:solidFill>
                <a:latin typeface="+mn-lt"/>
              </a:rPr>
              <a:t>from fossil </a:t>
            </a:r>
            <a:r>
              <a:rPr lang="en-GB" sz="2400" dirty="0" smtClean="0">
                <a:solidFill>
                  <a:srgbClr val="FFFF00"/>
                </a:solidFill>
                <a:latin typeface="+mn-lt"/>
              </a:rPr>
              <a:t>fuels declined </a:t>
            </a:r>
            <a:r>
              <a:rPr lang="en-GB" sz="2400" dirty="0">
                <a:solidFill>
                  <a:srgbClr val="FFFF00"/>
                </a:solidFill>
                <a:latin typeface="+mn-lt"/>
              </a:rPr>
              <a:t>by </a:t>
            </a:r>
            <a:r>
              <a:rPr lang="en-GB" sz="2400" dirty="0" smtClean="0">
                <a:solidFill>
                  <a:srgbClr val="FFFF00"/>
                </a:solidFill>
                <a:latin typeface="+mn-lt"/>
              </a:rPr>
              <a:t>7.7% due to substitution of shale gas for coal in power stations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60328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800" b="1" dirty="0" smtClean="0">
                <a:latin typeface="+mj-lt"/>
              </a:rPr>
              <a:t>Fact?</a:t>
            </a:r>
            <a:endParaRPr lang="en-GB" sz="28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846" y="3140968"/>
            <a:ext cx="3720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  <a:latin typeface="+mn-lt"/>
              </a:rPr>
              <a:t>…but </a:t>
            </a:r>
            <a:r>
              <a:rPr lang="en-GB" sz="2400" u="sng" dirty="0" smtClean="0">
                <a:solidFill>
                  <a:srgbClr val="FFFF00"/>
                </a:solidFill>
                <a:latin typeface="+mn-lt"/>
              </a:rPr>
              <a:t>more</a:t>
            </a:r>
            <a:r>
              <a:rPr lang="en-GB" sz="2400" dirty="0" smtClean="0">
                <a:solidFill>
                  <a:srgbClr val="FFFF00"/>
                </a:solidFill>
                <a:latin typeface="+mn-lt"/>
              </a:rPr>
              <a:t> greenhouse </a:t>
            </a:r>
            <a:r>
              <a:rPr lang="en-GB" sz="2400" dirty="0">
                <a:solidFill>
                  <a:srgbClr val="FFFF00"/>
                </a:solidFill>
                <a:latin typeface="+mn-lt"/>
              </a:rPr>
              <a:t>gas </a:t>
            </a:r>
            <a:r>
              <a:rPr lang="en-GB" sz="2400" dirty="0" smtClean="0">
                <a:solidFill>
                  <a:srgbClr val="FFFF00"/>
                </a:solidFill>
                <a:latin typeface="+mn-lt"/>
              </a:rPr>
              <a:t>emissions due to ‘fugitive emissions’ of methane associated with fracking?</a:t>
            </a:r>
            <a:endParaRPr lang="en-GB" sz="2400" dirty="0">
              <a:solidFill>
                <a:srgbClr val="FFFF00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183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54"/>
    </mc:Choice>
    <mc:Fallback xmlns="">
      <p:transition spd="slow" advTm="77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185" y="-38149"/>
            <a:ext cx="8229600" cy="1143000"/>
          </a:xfrm>
        </p:spPr>
        <p:txBody>
          <a:bodyPr/>
          <a:lstStyle/>
          <a:p>
            <a:r>
              <a:rPr lang="en-GB" dirty="0"/>
              <a:t>C</a:t>
            </a:r>
            <a:r>
              <a:rPr lang="en-GB" dirty="0" smtClean="0"/>
              <a:t>ontestable areas in shale gas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380984" y="1679293"/>
            <a:ext cx="2304256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FF00"/>
                </a:solidFill>
              </a:rPr>
              <a:t>Do shale gas wells contaminate groundwater?</a:t>
            </a:r>
          </a:p>
        </p:txBody>
      </p:sp>
      <p:sp>
        <p:nvSpPr>
          <p:cNvPr id="8" name="Rectangle 7"/>
          <p:cNvSpPr/>
          <p:nvPr/>
        </p:nvSpPr>
        <p:spPr>
          <a:xfrm>
            <a:off x="4684266" y="2180523"/>
            <a:ext cx="1800200" cy="1232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Does fracking cause dangerous </a:t>
            </a:r>
            <a:r>
              <a:rPr lang="en-GB" dirty="0" smtClean="0"/>
              <a:t>earthquakes?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5350340" y="3422008"/>
            <a:ext cx="2268252" cy="1544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 smtClean="0">
                <a:solidFill>
                  <a:srgbClr val="FFFF00"/>
                </a:solidFill>
              </a:rPr>
              <a:t>Is shale gas lower carbon than coal?</a:t>
            </a:r>
            <a:endParaRPr lang="en-GB" sz="2400" b="1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36885" y="3407485"/>
            <a:ext cx="1800200" cy="1232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Does fracking produce dangerous radioactivity?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84266" y="1189760"/>
            <a:ext cx="2934326" cy="990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/>
              <a:t>Does shale gas use too much water?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755575" y="3412232"/>
            <a:ext cx="2781309" cy="122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/>
              <a:t>Does shale gas cause  subsidence?</a:t>
            </a:r>
            <a:endParaRPr lang="en-GB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137872" y="6518352"/>
            <a:ext cx="648072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37872" y="5876359"/>
            <a:ext cx="0" cy="64199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618592" y="5876358"/>
            <a:ext cx="0" cy="64199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696218" y="6058131"/>
            <a:ext cx="1364028" cy="461665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Shale gas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10826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75"/>
    </mc:Choice>
    <mc:Fallback xmlns="">
      <p:transition spd="slow" advTm="43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796136" y="713791"/>
            <a:ext cx="2857500" cy="2857500"/>
            <a:chOff x="5796136" y="713791"/>
            <a:chExt cx="2857500" cy="2857500"/>
          </a:xfrm>
        </p:grpSpPr>
        <p:pic>
          <p:nvPicPr>
            <p:cNvPr id="2" name="Picture 5" descr="https://encrypted-tbn3.gstatic.com/images?q=tbn:ANd9GcShFC6nGRq5_4nzj-EevL659TG5raRubA2rHl9E-PlCEa2qrlKz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713791"/>
              <a:ext cx="2857500" cy="285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522518" y="2907716"/>
              <a:ext cx="603050" cy="27699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200" b="1" dirty="0" smtClean="0">
                  <a:solidFill>
                    <a:schemeClr val="bg1"/>
                  </a:solidFill>
                  <a:latin typeface="+mn-lt"/>
                </a:rPr>
                <a:t>TRUE</a:t>
              </a:r>
              <a:endParaRPr lang="en-GB" sz="12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343101" y="2901366"/>
              <a:ext cx="562498" cy="27699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200" b="1" dirty="0" smtClean="0">
                  <a:solidFill>
                    <a:schemeClr val="bg1"/>
                  </a:solidFill>
                  <a:latin typeface="+mn-lt"/>
                </a:rPr>
                <a:t>FALSE</a:t>
              </a:r>
              <a:endParaRPr lang="en-GB" sz="12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5" name="Down Arrow 2"/>
            <p:cNvSpPr>
              <a:spLocks noChangeArrowheads="1"/>
            </p:cNvSpPr>
            <p:nvPr/>
          </p:nvSpPr>
          <p:spPr bwMode="auto">
            <a:xfrm rot="8000627">
              <a:off x="6747842" y="1481348"/>
              <a:ext cx="404813" cy="869950"/>
            </a:xfrm>
            <a:prstGeom prst="downArrow">
              <a:avLst>
                <a:gd name="adj1" fmla="val 50000"/>
                <a:gd name="adj2" fmla="val 49915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66562" name="Picture 2" descr="http://www.udel.edu/research/presenting/images/publication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9" t="-4369" r="1579" b="9778"/>
          <a:stretch/>
        </p:blipFill>
        <p:spPr bwMode="auto">
          <a:xfrm>
            <a:off x="641945" y="1505172"/>
            <a:ext cx="4824536" cy="468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8954" y="331794"/>
            <a:ext cx="4561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dirty="0" smtClean="0">
                <a:latin typeface="+mn-lt"/>
              </a:rPr>
              <a:t>The science gauge</a:t>
            </a:r>
          </a:p>
          <a:p>
            <a:pPr algn="l"/>
            <a:r>
              <a:rPr lang="en-GB" dirty="0" smtClean="0">
                <a:latin typeface="+mn-lt"/>
              </a:rPr>
              <a:t>Peer reviewed scientific papers and projects can provide a ‘meter reading’</a:t>
            </a:r>
            <a:endParaRPr lang="en-GB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954" y="6340678"/>
            <a:ext cx="8405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I’m going to show you how the ‘science gauge’ can be applied to some of these contestable  issues.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1266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09"/>
    </mc:Choice>
    <mc:Fallback xmlns="">
      <p:transition spd="slow" advTm="2810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406900"/>
            <a:ext cx="8099177" cy="1362075"/>
          </a:xfrm>
        </p:spPr>
        <p:txBody>
          <a:bodyPr/>
          <a:lstStyle/>
          <a:p>
            <a:pPr>
              <a:defRPr/>
            </a:pPr>
            <a:r>
              <a:rPr lang="en-GB" altLang="en-US" dirty="0" smtClean="0"/>
              <a:t>Some shale and fracking basics</a:t>
            </a:r>
            <a:endParaRPr lang="en-GB" dirty="0"/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7840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"/>
    </mc:Choice>
    <mc:Fallback xmlns="">
      <p:transition spd="slow" advTm="84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7200900" cy="1143000"/>
          </a:xfrm>
        </p:spPr>
        <p:txBody>
          <a:bodyPr/>
          <a:lstStyle/>
          <a:p>
            <a:r>
              <a:rPr lang="en-GB" altLang="en-US" dirty="0" smtClean="0"/>
              <a:t>Shale</a:t>
            </a:r>
          </a:p>
        </p:txBody>
      </p:sp>
      <p:pic>
        <p:nvPicPr>
          <p:cNvPr id="10244" name="Picture 4" descr="sh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50576"/>
            <a:ext cx="6684136" cy="501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Box 6"/>
          <p:cNvSpPr txBox="1">
            <a:spLocks noChangeArrowheads="1"/>
          </p:cNvSpPr>
          <p:nvPr/>
        </p:nvSpPr>
        <p:spPr bwMode="auto">
          <a:xfrm>
            <a:off x="5003800" y="6065838"/>
            <a:ext cx="1012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>
                <a:solidFill>
                  <a:schemeClr val="bg1"/>
                </a:solidFill>
                <a:latin typeface="Times New Roman" pitchFamily="18" charset="0"/>
              </a:rPr>
              <a:t>1 mm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68144" y="1052736"/>
            <a:ext cx="2915816" cy="2016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GB" altLang="en-US" sz="2400" dirty="0" smtClean="0"/>
              <a:t>Grey or black, soft</a:t>
            </a:r>
          </a:p>
          <a:p>
            <a:pPr>
              <a:lnSpc>
                <a:spcPct val="90000"/>
              </a:lnSpc>
            </a:pPr>
            <a:r>
              <a:rPr lang="en-GB" altLang="en-US" sz="2400" dirty="0" smtClean="0"/>
              <a:t>Fine grained</a:t>
            </a:r>
          </a:p>
          <a:p>
            <a:pPr>
              <a:lnSpc>
                <a:spcPct val="90000"/>
              </a:lnSpc>
            </a:pPr>
            <a:r>
              <a:rPr lang="en-GB" altLang="en-US" sz="2400" dirty="0" smtClean="0"/>
              <a:t>70% of the world’s surface rocks are sedimentary; 50% of those are shale </a:t>
            </a:r>
          </a:p>
          <a:p>
            <a:pPr>
              <a:lnSpc>
                <a:spcPct val="90000"/>
              </a:lnSpc>
            </a:pPr>
            <a:r>
              <a:rPr lang="en-GB" altLang="en-US" sz="2400" dirty="0" smtClean="0"/>
              <a:t>Lots of organic matter (up to 10%)</a:t>
            </a:r>
          </a:p>
          <a:p>
            <a:pPr>
              <a:lnSpc>
                <a:spcPct val="90000"/>
              </a:lnSpc>
            </a:pPr>
            <a:endParaRPr lang="en-GB" altLang="en-US" sz="2400" dirty="0" smtClean="0"/>
          </a:p>
          <a:p>
            <a:pPr>
              <a:lnSpc>
                <a:spcPct val="90000"/>
              </a:lnSpc>
            </a:pPr>
            <a:endParaRPr lang="en-GB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38751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"/>
    </mc:Choice>
    <mc:Fallback xmlns="">
      <p:transition spd="slow" advTm="705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1325</Words>
  <Application>Microsoft Office PowerPoint</Application>
  <PresentationFormat>On-screen Show (4:3)</PresentationFormat>
  <Paragraphs>271</Paragraphs>
  <Slides>44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 Shale gas and fracking: fact and fiction </vt:lpstr>
      <vt:lpstr>PowerPoint Presentation</vt:lpstr>
      <vt:lpstr>PowerPoint Presentation</vt:lpstr>
      <vt:lpstr>PowerPoint Presentation</vt:lpstr>
      <vt:lpstr>PowerPoint Presentation</vt:lpstr>
      <vt:lpstr>Contestable areas in shale gas</vt:lpstr>
      <vt:lpstr>PowerPoint Presentation</vt:lpstr>
      <vt:lpstr>Some shale and fracking basics</vt:lpstr>
      <vt:lpstr>Shale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shale gas wells contaminate groundwater?  Some basics</vt:lpstr>
      <vt:lpstr>PowerPoint Presentation</vt:lpstr>
      <vt:lpstr>Distinguishing biogenic and thermogenic</vt:lpstr>
      <vt:lpstr>PowerPoint Presentation</vt:lpstr>
      <vt:lpstr>Contamination from fracking? Osborn et al. 2011, Duke University</vt:lpstr>
      <vt:lpstr>Water wells and shale wells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shale gas ‘lower carbon’ than coal?  Some basics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</vt:vector>
  </TitlesOfParts>
  <Company>The British Geological Survey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Shale gas and fracking: the science behind the controversy</dc:title>
  <dc:creator>Stephenson, Michael H.</dc:creator>
  <cp:lastModifiedBy>Eleanor Lewis</cp:lastModifiedBy>
  <cp:revision>633</cp:revision>
  <cp:lastPrinted>2014-08-29T14:05:36Z</cp:lastPrinted>
  <dcterms:created xsi:type="dcterms:W3CDTF">2014-08-28T15:49:25Z</dcterms:created>
  <dcterms:modified xsi:type="dcterms:W3CDTF">2016-02-24T16:34:13Z</dcterms:modified>
</cp:coreProperties>
</file>